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8" r:id="rId1"/>
  </p:sldMasterIdLst>
  <p:notesMasterIdLst>
    <p:notesMasterId r:id="rId38"/>
  </p:notesMasterIdLst>
  <p:sldIdLst>
    <p:sldId id="256" r:id="rId2"/>
    <p:sldId id="267" r:id="rId3"/>
    <p:sldId id="258" r:id="rId4"/>
    <p:sldId id="259" r:id="rId5"/>
    <p:sldId id="279" r:id="rId6"/>
    <p:sldId id="260" r:id="rId7"/>
    <p:sldId id="268" r:id="rId8"/>
    <p:sldId id="269" r:id="rId9"/>
    <p:sldId id="276" r:id="rId10"/>
    <p:sldId id="271" r:id="rId11"/>
    <p:sldId id="278" r:id="rId12"/>
    <p:sldId id="272" r:id="rId13"/>
    <p:sldId id="273" r:id="rId14"/>
    <p:sldId id="275" r:id="rId15"/>
    <p:sldId id="263" r:id="rId16"/>
    <p:sldId id="264" r:id="rId17"/>
    <p:sldId id="265" r:id="rId18"/>
    <p:sldId id="289" r:id="rId19"/>
    <p:sldId id="280" r:id="rId20"/>
    <p:sldId id="281" r:id="rId21"/>
    <p:sldId id="282" r:id="rId22"/>
    <p:sldId id="283" r:id="rId23"/>
    <p:sldId id="293" r:id="rId24"/>
    <p:sldId id="294" r:id="rId25"/>
    <p:sldId id="295" r:id="rId26"/>
    <p:sldId id="296" r:id="rId27"/>
    <p:sldId id="297" r:id="rId28"/>
    <p:sldId id="298" r:id="rId29"/>
    <p:sldId id="284" r:id="rId30"/>
    <p:sldId id="285" r:id="rId31"/>
    <p:sldId id="286" r:id="rId32"/>
    <p:sldId id="287" r:id="rId33"/>
    <p:sldId id="288" r:id="rId34"/>
    <p:sldId id="290" r:id="rId35"/>
    <p:sldId id="291" r:id="rId36"/>
    <p:sldId id="292" r:id="rId37"/>
  </p:sldIdLst>
  <p:sldSz cx="9144000" cy="6858000" type="screen4x3"/>
  <p:notesSz cx="7099300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25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notesMaster" Target="notesMasters/notesMaster1.xml"/><Relationship Id="rId39" Type="http://schemas.openxmlformats.org/officeDocument/2006/relationships/printerSettings" Target="printerSettings/printerSettings1.bin"/><Relationship Id="rId40" Type="http://schemas.openxmlformats.org/officeDocument/2006/relationships/presProps" Target="presProps.xml"/><Relationship Id="rId41" Type="http://schemas.openxmlformats.org/officeDocument/2006/relationships/viewProps" Target="viewProps.xml"/><Relationship Id="rId42" Type="http://schemas.openxmlformats.org/officeDocument/2006/relationships/theme" Target="theme/theme1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610052-B3A3-B545-9001-F0D09E878591}" type="datetimeFigureOut">
              <a:rPr lang="en-US" smtClean="0"/>
              <a:t>8/24/15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860925"/>
            <a:ext cx="5680075" cy="4605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6F095F-C985-8B4B-A52A-50A598A426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7787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79705C-D960-AE42-A232-42CB5B024E6A}" type="slidenum">
              <a:rPr lang="en-US"/>
              <a:pPr/>
              <a:t>18</a:t>
            </a:fld>
            <a:endParaRPr lang="en-US"/>
          </a:p>
        </p:txBody>
      </p:sp>
      <p:sp>
        <p:nvSpPr>
          <p:cNvPr id="28674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EB504A1-D7CC-DB4A-8D8B-1FADB0DC8361}" type="slidenum">
              <a:rPr lang="en-US"/>
              <a:pPr/>
              <a:t>34</a:t>
            </a:fld>
            <a:endParaRPr lang="en-US"/>
          </a:p>
        </p:txBody>
      </p:sp>
      <p:sp>
        <p:nvSpPr>
          <p:cNvPr id="39938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2EC8DBF-BA48-A340-A5AF-9771385F09A2}" type="slidenum">
              <a:rPr lang="en-US"/>
              <a:pPr/>
              <a:t>35</a:t>
            </a:fld>
            <a:endParaRPr lang="en-US"/>
          </a:p>
        </p:txBody>
      </p:sp>
      <p:sp>
        <p:nvSpPr>
          <p:cNvPr id="41986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4D04DF-0D98-DB40-9001-432C11DE6E3F}" type="slidenum">
              <a:rPr lang="en-US"/>
              <a:pPr/>
              <a:t>36</a:t>
            </a:fld>
            <a:endParaRPr lang="en-US"/>
          </a:p>
        </p:txBody>
      </p:sp>
      <p:sp>
        <p:nvSpPr>
          <p:cNvPr id="48130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C0F5E0-6219-40C0-8546-DAD89CE59EBC}" type="datetimeFigureOut">
              <a:rPr lang="en-US"/>
              <a:pPr>
                <a:defRPr/>
              </a:pPr>
              <a:t>8/24/15</a:t>
            </a:fld>
            <a:endParaRPr lang="en-US"/>
          </a:p>
        </p:txBody>
      </p:sp>
      <p:sp>
        <p:nvSpPr>
          <p:cNvPr id="7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4E4A18-D9CC-4D33-B123-9FCBAC03C4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xmlns:p14="http://schemas.microsoft.com/office/powerpoint/2010/main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7C17F3-5DA6-442B-9B28-D6AF72271749}" type="datetimeFigureOut">
              <a:rPr lang="en-US"/>
              <a:pPr>
                <a:defRPr/>
              </a:pPr>
              <a:t>8/24/15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252380-CD5D-4DA7-ABD2-F31C26EEE9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9B3649-AAFF-493F-90CB-3D7680E5BD08}" type="datetimeFigureOut">
              <a:rPr lang="en-US"/>
              <a:pPr>
                <a:defRPr/>
              </a:pPr>
              <a:t>8/24/15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B2B4DB-ADAE-478A-A222-FA73320283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>
            <a:lvl1pPr algn="l">
              <a:defRPr>
                <a:latin typeface="Cooper Std Black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 Rounded MT Bold" pitchFamily="34" charset="0"/>
              </a:defRPr>
            </a:lvl1pPr>
            <a:lvl2pPr>
              <a:defRPr>
                <a:latin typeface="Arial Rounded MT Bold" pitchFamily="34" charset="0"/>
              </a:defRPr>
            </a:lvl2pPr>
            <a:lvl3pPr>
              <a:defRPr>
                <a:latin typeface="Arial Rounded MT Bold" pitchFamily="34" charset="0"/>
              </a:defRPr>
            </a:lvl3pPr>
            <a:lvl4pPr>
              <a:defRPr>
                <a:latin typeface="Arial Rounded MT Bold" pitchFamily="34" charset="0"/>
              </a:defRPr>
            </a:lvl4pPr>
            <a:lvl5pPr>
              <a:defRPr>
                <a:latin typeface="Arial Rounded MT Bold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D1E8D5-5214-46B8-950B-7794F49E50EC}" type="datetimeFigureOut">
              <a:rPr lang="en-US"/>
              <a:pPr>
                <a:defRPr/>
              </a:pPr>
              <a:t>8/24/15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265084-D9E8-439E-8C85-6BFEC3D99A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983AA8-F630-4158-A4A4-67CD459969D0}" type="datetimeFigureOut">
              <a:rPr lang="en-US"/>
              <a:pPr>
                <a:defRPr/>
              </a:pPr>
              <a:t>8/24/15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16EA94-93C1-45D1-9457-DF7A84D7E6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xmlns:p14="http://schemas.microsoft.com/office/powerpoint/2010/main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3611C9-9834-4EAF-9687-57EB7B6C36C7}" type="datetimeFigureOut">
              <a:rPr lang="en-US"/>
              <a:pPr>
                <a:defRPr/>
              </a:pPr>
              <a:t>8/24/15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59E0F2-4D71-4A84-AC6B-E61FDB0F5A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FD2A5D-87F8-4C03-BFB1-5DDDD66D482E}" type="datetimeFigureOut">
              <a:rPr lang="en-US"/>
              <a:pPr>
                <a:defRPr/>
              </a:pPr>
              <a:t>8/24/15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D25B14-8AAB-4B1D-BD8D-2349123F34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/>
          <a:lstStyle>
            <a:lvl1pPr algn="l">
              <a:defRPr sz="46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B8D3EB-0B98-45C3-8296-D98833190978}" type="datetimeFigureOut">
              <a:rPr lang="en-US"/>
              <a:pPr>
                <a:defRPr/>
              </a:pPr>
              <a:t>8/24/15</a:t>
            </a:fld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AE790F-5F7F-4995-9E69-614F93AA7B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7A93BE-AFF9-4BF7-A76D-BDBC187E38D5}" type="datetimeFigureOut">
              <a:rPr lang="en-US"/>
              <a:pPr>
                <a:defRPr/>
              </a:pPr>
              <a:t>8/24/15</a:t>
            </a:fld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EBBD34-D1E2-4387-8920-A88E19E5FD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07700C-1ED9-4012-9500-144041A25F4D}" type="datetimeFigureOut">
              <a:rPr lang="en-US"/>
              <a:pPr>
                <a:defRPr/>
              </a:pPr>
              <a:t>8/24/15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575" y="6421438"/>
            <a:ext cx="762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2FF0BD-DD8B-4593-96C9-C86D441395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D44F5A-D1DC-49B8-B2EA-8BDC0714B3A6}" type="datetimeFigureOut">
              <a:rPr lang="en-US"/>
              <a:pPr>
                <a:defRPr/>
              </a:pPr>
              <a:t>8/24/15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CA8153-B58D-4AED-AEF5-D6DCBFA8E2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467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1438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81AE397-6900-4E92-B7A0-9461BC7D36EE}" type="datetimeFigureOut">
              <a:rPr lang="en-US"/>
              <a:pPr>
                <a:defRPr/>
              </a:pPr>
              <a:t>8/24/15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1438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1438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37EA9D7-F3C0-4367-8428-6511E8F854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3" r:id="rId1"/>
    <p:sldLayoutId id="2147483747" r:id="rId2"/>
    <p:sldLayoutId id="2147483754" r:id="rId3"/>
    <p:sldLayoutId id="2147483748" r:id="rId4"/>
    <p:sldLayoutId id="2147483755" r:id="rId5"/>
    <p:sldLayoutId id="2147483749" r:id="rId6"/>
    <p:sldLayoutId id="2147483750" r:id="rId7"/>
    <p:sldLayoutId id="2147483756" r:id="rId8"/>
    <p:sldLayoutId id="2147483757" r:id="rId9"/>
    <p:sldLayoutId id="2147483751" r:id="rId10"/>
    <p:sldLayoutId id="2147483752" r:id="rId11"/>
  </p:sldLayoutIdLst>
  <p:transition xmlns:p14="http://schemas.microsoft.com/office/powerpoint/2010/main">
    <p:dissolv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9pPr>
    </p:titleStyle>
    <p:bodyStyle>
      <a:lvl1pPr marL="419100" indent="-3825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1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4888" indent="-2555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Arial" charset="0"/>
        <a:buChar char="○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36538" algn="l" rtl="0" eaLnBrk="0" fontAlgn="base" hangingPunct="0">
        <a:spcBef>
          <a:spcPct val="20000"/>
        </a:spcBef>
        <a:spcAft>
          <a:spcPct val="0"/>
        </a:spcAft>
        <a:buClr>
          <a:srgbClr val="8D89A4"/>
        </a:buClr>
        <a:buSzPct val="9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89075" indent="-182563" algn="l" rtl="0" eaLnBrk="0" fontAlgn="base" hangingPunct="0">
        <a:spcBef>
          <a:spcPct val="20000"/>
        </a:spcBef>
        <a:spcAft>
          <a:spcPct val="0"/>
        </a:spcAft>
        <a:buClr>
          <a:srgbClr val="748560"/>
        </a:buClr>
        <a:buSzPct val="100000"/>
        <a:buFont typeface="Arial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w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gi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cartage.org.lb/en/themes/Sciences/Chemistry/Generalchemistry/Matter/Atoms/TheAtoms/theatoms.htm" TargetMode="External"/><Relationship Id="rId3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w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Relationship Id="rId3" Type="http://schemas.openxmlformats.org/officeDocument/2006/relationships/image" Target="http://www.geo.lsa.umich.edu/classes/geo222/H2O%20molecule.jpg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wmf"/><Relationship Id="rId3" Type="http://schemas.openxmlformats.org/officeDocument/2006/relationships/image" Target="../media/image18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Relationship Id="rId3" Type="http://schemas.openxmlformats.org/officeDocument/2006/relationships/image" Target="http://www.vrmedialab.dk/pr/img/projekter/stud/chemistry1.jpg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wmf"/><Relationship Id="rId3" Type="http://schemas.openxmlformats.org/officeDocument/2006/relationships/image" Target="../media/image20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biosurvey.ou.edu/okwild/misc/waterstrider.html" TargetMode="External"/><Relationship Id="rId3" Type="http://schemas.openxmlformats.org/officeDocument/2006/relationships/image" Target="../media/image22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w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gi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jpeg"/><Relationship Id="rId3" Type="http://schemas.openxmlformats.org/officeDocument/2006/relationships/image" Target="http://www.csus.edu/indiv/l/loom/Images%5CFG02_11.JPG" TargetMode="Externa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w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3" Type="http://schemas.openxmlformats.org/officeDocument/2006/relationships/image" Target="http://web.buddyproject.org/web017/web017/images/atom.JPG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Relationship Id="rId3" Type="http://schemas.openxmlformats.org/officeDocument/2006/relationships/image" Target="../media/image8.gi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3" Type="http://schemas.openxmlformats.org/officeDocument/2006/relationships/image" Target="http://web.buddyproject.org/web017/web017/images/atom.JPG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3600"/>
            <a:ext cx="6934200" cy="38862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sz="8800" dirty="0" smtClean="0">
                <a:ln w="5000" cmpd="sng">
                  <a:solidFill>
                    <a:schemeClr val="bg1"/>
                  </a:solidFill>
                  <a:prstDash val="solid"/>
                </a:ln>
                <a:latin typeface="Eras Demi ITC" pitchFamily="34" charset="0"/>
              </a:rPr>
              <a:t>Elements and </a:t>
            </a:r>
            <a:br>
              <a:rPr sz="8800" dirty="0" smtClean="0">
                <a:ln w="5000" cmpd="sng">
                  <a:solidFill>
                    <a:schemeClr val="bg1"/>
                  </a:solidFill>
                  <a:prstDash val="solid"/>
                </a:ln>
                <a:latin typeface="Eras Demi ITC" pitchFamily="34" charset="0"/>
              </a:rPr>
            </a:br>
            <a:r>
              <a:rPr sz="8800" dirty="0" smtClean="0">
                <a:ln w="5000" cmpd="sng">
                  <a:solidFill>
                    <a:schemeClr val="bg1"/>
                  </a:solidFill>
                  <a:prstDash val="solid"/>
                </a:ln>
                <a:latin typeface="Eras Demi ITC" pitchFamily="34" charset="0"/>
              </a:rPr>
              <a:t>Atoms</a:t>
            </a:r>
            <a:endParaRPr sz="8800" dirty="0">
              <a:ln w="5000" cmpd="sng">
                <a:solidFill>
                  <a:schemeClr val="bg1"/>
                </a:solidFill>
                <a:prstDash val="solid"/>
              </a:ln>
              <a:latin typeface="Eras Demi ITC" pitchFamily="34" charset="0"/>
            </a:endParaRPr>
          </a:p>
        </p:txBody>
      </p:sp>
      <p:pic>
        <p:nvPicPr>
          <p:cNvPr id="1026" name="Picture 2" descr="t:\Documents and Settings\ASIM\My Documents\My Pictures\Microsoft Clip Organizer\j0413616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4600" y="304800"/>
            <a:ext cx="2819400" cy="2967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0" y="914400"/>
            <a:ext cx="6477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i="1" dirty="0" smtClean="0">
                <a:ln>
                  <a:solidFill>
                    <a:schemeClr val="bg1"/>
                  </a:solidFill>
                </a:ln>
                <a:solidFill>
                  <a:srgbClr val="CC66FF"/>
                </a:solidFill>
                <a:latin typeface="Cooper Std Black" pitchFamily="18" charset="0"/>
              </a:rPr>
              <a:t>Basic Chemistry:</a:t>
            </a:r>
            <a:endParaRPr lang="en-US" sz="5400" b="1" i="1" dirty="0">
              <a:ln>
                <a:solidFill>
                  <a:schemeClr val="bg1"/>
                </a:solidFill>
              </a:ln>
              <a:solidFill>
                <a:srgbClr val="CC66FF"/>
              </a:solidFill>
              <a:latin typeface="Cooper Std Black" pitchFamily="18" charset="0"/>
            </a:endParaRPr>
          </a:p>
        </p:txBody>
      </p:sp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9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II. ISOTOPES: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382000" cy="5791200"/>
          </a:xfrm>
        </p:spPr>
        <p:txBody>
          <a:bodyPr/>
          <a:lstStyle/>
          <a:p>
            <a:pPr lvl="0"/>
            <a:r>
              <a:rPr lang="en-US" sz="3400" b="1" u="sng" dirty="0" smtClean="0"/>
              <a:t>Isotopes</a:t>
            </a:r>
            <a:r>
              <a:rPr lang="en-US" sz="3400" dirty="0" smtClean="0"/>
              <a:t> = Atoms of the same element that have different numbers of </a:t>
            </a:r>
            <a:r>
              <a:rPr lang="en-US" sz="3400" b="1" u="sng" dirty="0" smtClean="0"/>
              <a:t>neutrons</a:t>
            </a:r>
            <a:endParaRPr lang="en-US" sz="3400" dirty="0" smtClean="0"/>
          </a:p>
          <a:p>
            <a:endParaRPr lang="en-US" dirty="0"/>
          </a:p>
        </p:txBody>
      </p:sp>
      <p:pic>
        <p:nvPicPr>
          <p:cNvPr id="1026" name="Picture 4" descr="ch 6 im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819400"/>
            <a:ext cx="8010592" cy="3581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28600"/>
            <a:ext cx="9144000" cy="106680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II. ISOTOPES: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33400"/>
            <a:ext cx="9144000" cy="6096000"/>
          </a:xfrm>
        </p:spPr>
        <p:txBody>
          <a:bodyPr/>
          <a:lstStyle/>
          <a:p>
            <a:pPr lvl="1"/>
            <a:r>
              <a:rPr lang="en-US" sz="3400" dirty="0" smtClean="0"/>
              <a:t>Named by their </a:t>
            </a:r>
            <a:r>
              <a:rPr lang="en-US" sz="3400" b="1" u="sng" dirty="0" smtClean="0"/>
              <a:t>mass numbers</a:t>
            </a:r>
            <a:endParaRPr lang="en-US" sz="3400" dirty="0" smtClean="0"/>
          </a:p>
          <a:p>
            <a:pPr lvl="2"/>
            <a:r>
              <a:rPr lang="en-US" sz="3400" dirty="0" smtClean="0"/>
              <a:t>C-12</a:t>
            </a:r>
            <a:r>
              <a:rPr lang="en-US" sz="3400" baseline="30000" dirty="0" smtClean="0"/>
              <a:t> </a:t>
            </a:r>
            <a:r>
              <a:rPr lang="en-US" sz="3400" dirty="0" smtClean="0"/>
              <a:t>= </a:t>
            </a:r>
            <a:r>
              <a:rPr lang="en-US" sz="3400" baseline="30000" dirty="0" smtClean="0"/>
              <a:t> </a:t>
            </a:r>
            <a:r>
              <a:rPr lang="en-US" sz="3400" dirty="0" smtClean="0"/>
              <a:t>(</a:t>
            </a:r>
            <a:r>
              <a:rPr lang="en-US" sz="3400" b="1" u="sng" dirty="0" smtClean="0"/>
              <a:t>6 N</a:t>
            </a:r>
            <a:r>
              <a:rPr lang="en-US" sz="3400" dirty="0" smtClean="0"/>
              <a:t> + 6 P)</a:t>
            </a:r>
          </a:p>
          <a:p>
            <a:pPr lvl="2"/>
            <a:r>
              <a:rPr lang="en-US" sz="3400" dirty="0" smtClean="0"/>
              <a:t>C-13</a:t>
            </a:r>
            <a:r>
              <a:rPr lang="en-US" sz="3400" baseline="30000" dirty="0" smtClean="0"/>
              <a:t>  </a:t>
            </a:r>
            <a:r>
              <a:rPr lang="en-US" sz="3400" dirty="0" smtClean="0"/>
              <a:t>= </a:t>
            </a:r>
            <a:r>
              <a:rPr lang="en-US" sz="3400" baseline="30000" dirty="0" smtClean="0"/>
              <a:t> </a:t>
            </a:r>
            <a:r>
              <a:rPr lang="en-US" sz="3400" dirty="0" smtClean="0"/>
              <a:t>(</a:t>
            </a:r>
            <a:r>
              <a:rPr lang="en-US" sz="3400" b="1" u="sng" dirty="0" smtClean="0"/>
              <a:t>7 N </a:t>
            </a:r>
            <a:r>
              <a:rPr lang="en-US" sz="3400" dirty="0" smtClean="0"/>
              <a:t>+ 6 P)</a:t>
            </a:r>
          </a:p>
          <a:p>
            <a:pPr lvl="2"/>
            <a:r>
              <a:rPr lang="en-US" sz="3400" dirty="0" smtClean="0"/>
              <a:t>C-14= (</a:t>
            </a:r>
            <a:r>
              <a:rPr lang="en-US" sz="3400" b="1" u="sng" dirty="0" smtClean="0"/>
              <a:t>8 N</a:t>
            </a:r>
            <a:r>
              <a:rPr lang="en-US" sz="3400" dirty="0" smtClean="0"/>
              <a:t> + 6 P) </a:t>
            </a:r>
            <a:r>
              <a:rPr lang="en-US" sz="3400" dirty="0" smtClean="0">
                <a:sym typeface="Wingdings"/>
              </a:rPr>
              <a:t></a:t>
            </a:r>
            <a:r>
              <a:rPr lang="en-US" sz="3400" dirty="0" smtClean="0"/>
              <a:t> Radioactive (nuclei break apart)</a:t>
            </a:r>
          </a:p>
          <a:p>
            <a:pPr lvl="3"/>
            <a:r>
              <a:rPr lang="en-US" sz="3400" dirty="0" smtClean="0"/>
              <a:t>Used in the medical field </a:t>
            </a:r>
          </a:p>
          <a:p>
            <a:endParaRPr lang="en-US" dirty="0"/>
          </a:p>
        </p:txBody>
      </p:sp>
      <p:pic>
        <p:nvPicPr>
          <p:cNvPr id="1026" name="Picture 4" descr="ch 6 im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4098514"/>
            <a:ext cx="6172200" cy="2759486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algn="ctr"/>
            <a:r>
              <a:rPr lang="en-US" sz="3200" b="1" dirty="0" smtClean="0">
                <a:solidFill>
                  <a:srgbClr val="FFFF00"/>
                </a:solidFill>
              </a:rPr>
              <a:t>III.ATOMIC NUMBER &amp; MASS NUMBER:</a:t>
            </a:r>
            <a:r>
              <a:rPr lang="en-US" dirty="0" smtClean="0">
                <a:solidFill>
                  <a:srgbClr val="FFFF00"/>
                </a:solidFill>
              </a:rPr>
              <a:t/>
            </a:r>
            <a:br>
              <a:rPr lang="en-US" dirty="0" smtClean="0">
                <a:solidFill>
                  <a:srgbClr val="FFFF00"/>
                </a:solidFill>
              </a:rPr>
            </a:b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5486400"/>
          </a:xfrm>
        </p:spPr>
        <p:txBody>
          <a:bodyPr/>
          <a:lstStyle/>
          <a:p>
            <a:pPr lvl="0"/>
            <a:r>
              <a:rPr lang="en-US" sz="3200" b="1" u="sng" dirty="0" smtClean="0"/>
              <a:t>Atomic Number</a:t>
            </a:r>
            <a:r>
              <a:rPr lang="en-US" sz="3200" dirty="0" smtClean="0"/>
              <a:t> = number of </a:t>
            </a:r>
            <a:r>
              <a:rPr lang="en-US" sz="3200" b="1" u="sng" dirty="0" smtClean="0"/>
              <a:t>protons</a:t>
            </a:r>
            <a:r>
              <a:rPr lang="en-US" sz="3200" dirty="0" smtClean="0"/>
              <a:t> and/or </a:t>
            </a:r>
            <a:r>
              <a:rPr lang="en-US" sz="3200" b="1" u="sng" dirty="0" smtClean="0"/>
              <a:t>electrons </a:t>
            </a:r>
            <a:r>
              <a:rPr lang="en-US" sz="3200" dirty="0" smtClean="0"/>
              <a:t>of an atom</a:t>
            </a:r>
          </a:p>
          <a:p>
            <a:pPr lvl="1"/>
            <a:r>
              <a:rPr lang="en-US" sz="3400" dirty="0" smtClean="0"/>
              <a:t>Ex: Na-23 contains 11 electrons and 11 protons</a:t>
            </a:r>
          </a:p>
          <a:p>
            <a:pPr lvl="2">
              <a:buNone/>
            </a:pPr>
            <a:endParaRPr lang="en-US" sz="1200" dirty="0" smtClean="0"/>
          </a:p>
          <a:p>
            <a:pPr lvl="0"/>
            <a:r>
              <a:rPr lang="en-US" sz="3200" b="1" u="sng" dirty="0" smtClean="0"/>
              <a:t>Mass</a:t>
            </a:r>
            <a:r>
              <a:rPr lang="en-US" sz="3200" dirty="0" smtClean="0"/>
              <a:t> </a:t>
            </a:r>
            <a:r>
              <a:rPr lang="en-US" sz="3200" b="1" u="sng" dirty="0" smtClean="0"/>
              <a:t>Number</a:t>
            </a:r>
            <a:r>
              <a:rPr lang="en-US" sz="3200" dirty="0" smtClean="0"/>
              <a:t> = the </a:t>
            </a:r>
            <a:r>
              <a:rPr lang="en-US" sz="3200" b="1" u="sng" dirty="0" smtClean="0"/>
              <a:t>sum</a:t>
            </a:r>
            <a:r>
              <a:rPr lang="en-US" sz="3200" dirty="0" smtClean="0"/>
              <a:t> of protons and neutrons of an atom</a:t>
            </a:r>
          </a:p>
          <a:p>
            <a:pPr lvl="1"/>
            <a:r>
              <a:rPr lang="en-US" sz="3200" b="1" u="sng" dirty="0" smtClean="0"/>
              <a:t>Mass  Number = # of protons (P) + # of neutrons (N)</a:t>
            </a:r>
            <a:endParaRPr lang="en-US" sz="3200" dirty="0" smtClean="0"/>
          </a:p>
          <a:p>
            <a:endParaRPr lang="en-US" dirty="0"/>
          </a:p>
        </p:txBody>
      </p:sp>
      <p:pic>
        <p:nvPicPr>
          <p:cNvPr id="5" name="Picture 2" descr="t:\Documents and Settings\ASIM\My Documents\My Pictures\Microsoft Clip Organizer\j0336625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0" y="2362200"/>
            <a:ext cx="1219200" cy="144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00200"/>
          </a:xfrm>
        </p:spPr>
        <p:txBody>
          <a:bodyPr/>
          <a:lstStyle/>
          <a:p>
            <a:pPr algn="ctr"/>
            <a:r>
              <a:rPr lang="en-US" sz="4000" b="1" dirty="0" smtClean="0">
                <a:solidFill>
                  <a:srgbClr val="FFFF00"/>
                </a:solidFill>
              </a:rPr>
              <a:t>IV.ENERGY LEVELS &amp; DIAGRAMING ATOMS</a:t>
            </a:r>
            <a:r>
              <a:rPr lang="en-US" sz="4000" b="1" dirty="0" smtClean="0"/>
              <a:t>: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5257799"/>
          </a:xfrm>
        </p:spPr>
        <p:txBody>
          <a:bodyPr/>
          <a:lstStyle/>
          <a:p>
            <a:pPr lvl="0">
              <a:spcAft>
                <a:spcPts val="600"/>
              </a:spcAft>
            </a:pPr>
            <a:r>
              <a:rPr lang="en-US" sz="3600" b="1" u="sng" dirty="0" smtClean="0"/>
              <a:t>Energy levels </a:t>
            </a:r>
            <a:r>
              <a:rPr lang="en-US" sz="3600" dirty="0" smtClean="0"/>
              <a:t>= regions around the </a:t>
            </a:r>
            <a:r>
              <a:rPr lang="en-US" sz="3600" b="1" u="sng" dirty="0" smtClean="0"/>
              <a:t>nucleus</a:t>
            </a:r>
            <a:r>
              <a:rPr lang="en-US" sz="3600" dirty="0" smtClean="0"/>
              <a:t> </a:t>
            </a:r>
            <a:r>
              <a:rPr lang="en-US" sz="3600" dirty="0" smtClean="0"/>
              <a:t>where </a:t>
            </a:r>
            <a:r>
              <a:rPr lang="en-US" sz="3600" dirty="0" smtClean="0"/>
              <a:t>electrons </a:t>
            </a:r>
            <a:r>
              <a:rPr lang="en-US" sz="3600" dirty="0" smtClean="0"/>
              <a:t>travel. Also </a:t>
            </a:r>
            <a:r>
              <a:rPr lang="en-US" sz="3600" dirty="0" smtClean="0"/>
              <a:t>known as electron shells.</a:t>
            </a:r>
            <a:endParaRPr lang="en-US" sz="3600" dirty="0" smtClean="0"/>
          </a:p>
          <a:p>
            <a:pPr lvl="1">
              <a:spcAft>
                <a:spcPts val="600"/>
              </a:spcAft>
            </a:pPr>
            <a:r>
              <a:rPr lang="en-US" sz="3600" dirty="0" smtClean="0"/>
              <a:t>1</a:t>
            </a:r>
            <a:r>
              <a:rPr lang="en-US" sz="3600" baseline="30000" dirty="0" smtClean="0"/>
              <a:t>st</a:t>
            </a:r>
            <a:r>
              <a:rPr lang="en-US" sz="3600" dirty="0" smtClean="0"/>
              <a:t> energy level can </a:t>
            </a:r>
            <a:r>
              <a:rPr lang="en-US" sz="3600" cap="all" dirty="0" smtClean="0"/>
              <a:t>only</a:t>
            </a:r>
            <a:r>
              <a:rPr lang="en-US" sz="3600" dirty="0" smtClean="0"/>
              <a:t> have </a:t>
            </a:r>
            <a:r>
              <a:rPr lang="en-US" sz="3600" b="1" u="sng" dirty="0" smtClean="0"/>
              <a:t>2</a:t>
            </a:r>
            <a:r>
              <a:rPr lang="en-US" sz="3600" b="1" dirty="0" smtClean="0"/>
              <a:t> </a:t>
            </a:r>
            <a:r>
              <a:rPr lang="en-US" sz="3600" dirty="0" smtClean="0"/>
              <a:t>electrons</a:t>
            </a:r>
          </a:p>
          <a:p>
            <a:r>
              <a:rPr lang="en-US" sz="3600" b="1" u="sng" dirty="0"/>
              <a:t>Octet Rule</a:t>
            </a:r>
            <a:r>
              <a:rPr lang="en-US" sz="3600" u="sng" dirty="0"/>
              <a:t> </a:t>
            </a:r>
            <a:r>
              <a:rPr lang="en-US" sz="3600" dirty="0"/>
              <a:t>= Each energy level </a:t>
            </a:r>
            <a:r>
              <a:rPr lang="en-US" sz="3600" cap="all" dirty="0"/>
              <a:t>after</a:t>
            </a:r>
            <a:r>
              <a:rPr lang="en-US" sz="3600" dirty="0"/>
              <a:t> the first can have up to </a:t>
            </a:r>
            <a:r>
              <a:rPr lang="en-US" sz="3600" b="1" u="sng" dirty="0"/>
              <a:t>8</a:t>
            </a:r>
            <a:r>
              <a:rPr lang="en-US" sz="3600" dirty="0"/>
              <a:t> </a:t>
            </a:r>
            <a:r>
              <a:rPr lang="en-US" sz="3600" dirty="0" smtClean="0"/>
              <a:t>electrons</a:t>
            </a:r>
            <a:endParaRPr lang="en-US" sz="2800" dirty="0" smtClean="0"/>
          </a:p>
        </p:txBody>
      </p:sp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81000"/>
            <a:ext cx="5334000" cy="4876800"/>
          </a:xfrm>
        </p:spPr>
        <p:txBody>
          <a:bodyPr/>
          <a:lstStyle/>
          <a:p>
            <a:pPr lvl="0"/>
            <a:r>
              <a:rPr lang="en-US" sz="4400" dirty="0" smtClean="0"/>
              <a:t>What atom is represented in this picture? </a:t>
            </a:r>
          </a:p>
          <a:p>
            <a:endParaRPr lang="en-US" sz="4400" dirty="0" smtClean="0"/>
          </a:p>
          <a:p>
            <a:endParaRPr lang="en-US" dirty="0" smtClean="0"/>
          </a:p>
          <a:p>
            <a:pPr lvl="0"/>
            <a:r>
              <a:rPr lang="en-US" sz="4400" dirty="0" smtClean="0"/>
              <a:t>How do you know? </a:t>
            </a:r>
          </a:p>
          <a:p>
            <a:endParaRPr lang="en-US" dirty="0"/>
          </a:p>
        </p:txBody>
      </p:sp>
      <p:pic>
        <p:nvPicPr>
          <p:cNvPr id="4" name="Picture 2" descr="df_&lt;b&gt;_q_&lt;/b&gt;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914400"/>
            <a:ext cx="4018280" cy="37338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33400" y="2743200"/>
            <a:ext cx="3733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u="sng" dirty="0" smtClean="0">
                <a:solidFill>
                  <a:srgbClr val="FFFF00"/>
                </a:solidFill>
              </a:rPr>
              <a:t>Sodium (Na)</a:t>
            </a:r>
            <a:endParaRPr lang="en-US" sz="4400" b="1" u="sng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5181600"/>
            <a:ext cx="8915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u="sng" dirty="0" smtClean="0">
                <a:solidFill>
                  <a:srgbClr val="FFFF00"/>
                </a:solidFill>
              </a:rPr>
              <a:t>Sodium’s atomic number is 11 so it has 11 e-</a:t>
            </a:r>
            <a:endParaRPr lang="en-US" sz="4400" b="1" u="sng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6"/>
          <p:cNvSpPr>
            <a:spLocks noGrp="1"/>
          </p:cNvSpPr>
          <p:nvPr>
            <p:ph type="title"/>
          </p:nvPr>
        </p:nvSpPr>
        <p:spPr>
          <a:xfrm>
            <a:off x="0" y="274638"/>
            <a:ext cx="8610600" cy="1554162"/>
          </a:xfrm>
        </p:spPr>
        <p:txBody>
          <a:bodyPr/>
          <a:lstStyle/>
          <a:p>
            <a:r>
              <a:rPr lang="en-US" dirty="0" smtClean="0"/>
              <a:t>Ex: </a:t>
            </a:r>
            <a:r>
              <a:rPr lang="en-US" b="1" dirty="0" smtClean="0"/>
              <a:t>Helium </a:t>
            </a:r>
            <a:r>
              <a:rPr lang="en-US" dirty="0" smtClean="0"/>
              <a:t>(He)</a:t>
            </a:r>
            <a:br>
              <a:rPr lang="en-US" dirty="0" smtClean="0"/>
            </a:br>
            <a:r>
              <a:rPr lang="en-US" dirty="0" smtClean="0"/>
              <a:t>Atomic # = 2; Mass # = 3 </a:t>
            </a:r>
            <a:br>
              <a:rPr lang="en-US" dirty="0" smtClean="0"/>
            </a:br>
            <a:endParaRPr lang="en-US" dirty="0" smtClean="0">
              <a:latin typeface="Eras Demi ITC" pitchFamily="34" charset="0"/>
            </a:endParaRPr>
          </a:p>
        </p:txBody>
      </p:sp>
      <p:grpSp>
        <p:nvGrpSpPr>
          <p:cNvPr id="14339" name="Group 22"/>
          <p:cNvGrpSpPr>
            <a:grpSpLocks/>
          </p:cNvGrpSpPr>
          <p:nvPr/>
        </p:nvGrpSpPr>
        <p:grpSpPr bwMode="auto">
          <a:xfrm>
            <a:off x="2743200" y="2057400"/>
            <a:ext cx="2819400" cy="3124200"/>
            <a:chOff x="2743200" y="2057400"/>
            <a:chExt cx="2819400" cy="3124200"/>
          </a:xfrm>
        </p:grpSpPr>
        <p:sp>
          <p:nvSpPr>
            <p:cNvPr id="21" name="Oval 20"/>
            <p:cNvSpPr/>
            <p:nvPr/>
          </p:nvSpPr>
          <p:spPr>
            <a:xfrm>
              <a:off x="2743200" y="2057400"/>
              <a:ext cx="2819400" cy="312420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3276600" y="2667000"/>
              <a:ext cx="1828800" cy="1981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14340" name="TextBox 19"/>
          <p:cNvSpPr txBox="1">
            <a:spLocks noChangeArrowheads="1"/>
          </p:cNvSpPr>
          <p:nvPr/>
        </p:nvSpPr>
        <p:spPr bwMode="auto">
          <a:xfrm>
            <a:off x="3657600" y="2971800"/>
            <a:ext cx="9144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Comic Sans MS" pitchFamily="66" charset="0"/>
              </a:rPr>
              <a:t>2P</a:t>
            </a:r>
          </a:p>
          <a:p>
            <a:pPr algn="ctr"/>
            <a:r>
              <a:rPr lang="en-US" sz="4000" b="1" dirty="0">
                <a:solidFill>
                  <a:srgbClr val="FF0000"/>
                </a:solidFill>
                <a:latin typeface="Comic Sans MS" pitchFamily="66" charset="0"/>
              </a:rPr>
              <a:t>1</a:t>
            </a:r>
            <a:r>
              <a:rPr lang="en-US" sz="4000" b="1" dirty="0" smtClean="0">
                <a:solidFill>
                  <a:srgbClr val="FF0000"/>
                </a:solidFill>
                <a:latin typeface="Comic Sans MS" pitchFamily="66" charset="0"/>
              </a:rPr>
              <a:t>N</a:t>
            </a:r>
            <a:endParaRPr lang="en-US" sz="4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4341" name="TextBox 21"/>
          <p:cNvSpPr txBox="1">
            <a:spLocks noChangeArrowheads="1"/>
          </p:cNvSpPr>
          <p:nvPr/>
        </p:nvSpPr>
        <p:spPr bwMode="auto">
          <a:xfrm>
            <a:off x="5029200" y="2667000"/>
            <a:ext cx="152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Comic Sans MS" pitchFamily="66" charset="0"/>
              </a:rPr>
              <a:t>2e-</a:t>
            </a:r>
            <a:endParaRPr lang="en-US" sz="4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4724400" y="4191000"/>
            <a:ext cx="1981200" cy="685800"/>
          </a:xfrm>
          <a:prstGeom prst="straightConnector1">
            <a:avLst/>
          </a:prstGeom>
          <a:ln w="444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705600" y="4876800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Nucleus</a:t>
            </a:r>
            <a:endParaRPr lang="en-US" sz="3600" b="1" dirty="0"/>
          </a:p>
        </p:txBody>
      </p:sp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/>
      <p:bldP spid="1434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8382000" cy="1554162"/>
          </a:xfrm>
        </p:spPr>
        <p:txBody>
          <a:bodyPr/>
          <a:lstStyle/>
          <a:p>
            <a:r>
              <a:rPr lang="en-US" sz="3600" dirty="0" smtClean="0"/>
              <a:t>Ex: </a:t>
            </a:r>
            <a:r>
              <a:rPr lang="en-US" sz="3600" b="1" dirty="0" smtClean="0"/>
              <a:t>Chlorine</a:t>
            </a:r>
            <a:r>
              <a:rPr lang="en-US" sz="3600" dirty="0" smtClean="0"/>
              <a:t> (</a:t>
            </a:r>
            <a:r>
              <a:rPr lang="en-US" sz="3600" dirty="0" err="1" smtClean="0"/>
              <a:t>Cl</a:t>
            </a:r>
            <a:r>
              <a:rPr lang="en-US" sz="3600" dirty="0" smtClean="0"/>
              <a:t>)</a:t>
            </a:r>
            <a:br>
              <a:rPr lang="en-US" sz="3600" dirty="0" smtClean="0"/>
            </a:br>
            <a:r>
              <a:rPr lang="en-US" sz="3600" dirty="0" smtClean="0"/>
              <a:t>Atomic # = 17; Mass # = 35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>
              <a:latin typeface="Eras Demi ITC" pitchFamily="34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2895600" y="1219200"/>
            <a:ext cx="5410200" cy="56388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581400" y="1828800"/>
            <a:ext cx="3962400" cy="4343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15364" name="Group 2"/>
          <p:cNvGrpSpPr>
            <a:grpSpLocks/>
          </p:cNvGrpSpPr>
          <p:nvPr/>
        </p:nvGrpSpPr>
        <p:grpSpPr bwMode="auto">
          <a:xfrm>
            <a:off x="4267200" y="2590800"/>
            <a:ext cx="2743200" cy="2895600"/>
            <a:chOff x="2819400" y="2286000"/>
            <a:chExt cx="2743200" cy="2895600"/>
          </a:xfrm>
        </p:grpSpPr>
        <p:sp>
          <p:nvSpPr>
            <p:cNvPr id="4" name="Oval 3"/>
            <p:cNvSpPr/>
            <p:nvPr/>
          </p:nvSpPr>
          <p:spPr>
            <a:xfrm>
              <a:off x="2819400" y="2286000"/>
              <a:ext cx="2743200" cy="289560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3505200" y="2895600"/>
              <a:ext cx="1600200" cy="1752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15365" name="TextBox 6"/>
          <p:cNvSpPr txBox="1">
            <a:spLocks noChangeArrowheads="1"/>
          </p:cNvSpPr>
          <p:nvPr/>
        </p:nvSpPr>
        <p:spPr bwMode="auto">
          <a:xfrm>
            <a:off x="5029200" y="3581400"/>
            <a:ext cx="1143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</a:rPr>
              <a:t>17 </a:t>
            </a:r>
            <a:r>
              <a:rPr lang="en-US" sz="3200" b="1" dirty="0">
                <a:solidFill>
                  <a:srgbClr val="C00000"/>
                </a:solidFill>
              </a:rPr>
              <a:t>P</a:t>
            </a:r>
          </a:p>
          <a:p>
            <a:r>
              <a:rPr lang="en-US" sz="3200" b="1" dirty="0" smtClean="0">
                <a:solidFill>
                  <a:srgbClr val="C00000"/>
                </a:solidFill>
              </a:rPr>
              <a:t>18 </a:t>
            </a:r>
            <a:r>
              <a:rPr lang="en-US" sz="3200" b="1" dirty="0">
                <a:solidFill>
                  <a:srgbClr val="C00000"/>
                </a:solidFill>
              </a:rPr>
              <a:t>N</a:t>
            </a:r>
          </a:p>
        </p:txBody>
      </p:sp>
      <p:sp>
        <p:nvSpPr>
          <p:cNvPr id="15366" name="TextBox 7"/>
          <p:cNvSpPr txBox="1">
            <a:spLocks noChangeArrowheads="1"/>
          </p:cNvSpPr>
          <p:nvPr/>
        </p:nvSpPr>
        <p:spPr bwMode="auto">
          <a:xfrm>
            <a:off x="6629400" y="3962400"/>
            <a:ext cx="1066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</a:rPr>
              <a:t>2e-</a:t>
            </a:r>
          </a:p>
        </p:txBody>
      </p:sp>
      <p:sp>
        <p:nvSpPr>
          <p:cNvPr id="15367" name="TextBox 8"/>
          <p:cNvSpPr txBox="1">
            <a:spLocks noChangeArrowheads="1"/>
          </p:cNvSpPr>
          <p:nvPr/>
        </p:nvSpPr>
        <p:spPr bwMode="auto">
          <a:xfrm>
            <a:off x="7086600" y="3352800"/>
            <a:ext cx="1447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</a:rPr>
              <a:t>8e-</a:t>
            </a:r>
          </a:p>
        </p:txBody>
      </p:sp>
      <p:sp>
        <p:nvSpPr>
          <p:cNvPr id="15368" name="TextBox 9"/>
          <p:cNvSpPr txBox="1">
            <a:spLocks noChangeArrowheads="1"/>
          </p:cNvSpPr>
          <p:nvPr/>
        </p:nvSpPr>
        <p:spPr bwMode="auto">
          <a:xfrm>
            <a:off x="7543800" y="2438400"/>
            <a:ext cx="914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</a:rPr>
              <a:t>7</a:t>
            </a:r>
            <a:r>
              <a:rPr lang="en-US" sz="3600" b="1" dirty="0" smtClean="0">
                <a:solidFill>
                  <a:srgbClr val="C00000"/>
                </a:solidFill>
              </a:rPr>
              <a:t>e-</a:t>
            </a:r>
            <a:endParaRPr lang="en-US" sz="36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5" grpId="0"/>
      <p:bldP spid="15366" grpId="0"/>
      <p:bldP spid="15367" grpId="0"/>
      <p:bldP spid="1536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458200" cy="1371600"/>
          </a:xfrm>
        </p:spPr>
        <p:txBody>
          <a:bodyPr/>
          <a:lstStyle/>
          <a:p>
            <a:r>
              <a:rPr lang="en-US" dirty="0" smtClean="0"/>
              <a:t>Ex: </a:t>
            </a:r>
            <a:r>
              <a:rPr lang="en-US" b="1" dirty="0" smtClean="0"/>
              <a:t>Carbon</a:t>
            </a:r>
            <a:r>
              <a:rPr lang="en-US" dirty="0" smtClean="0"/>
              <a:t> (C)</a:t>
            </a:r>
            <a:br>
              <a:rPr lang="en-US" dirty="0" smtClean="0"/>
            </a:br>
            <a:r>
              <a:rPr lang="en-US" dirty="0" smtClean="0"/>
              <a:t>Atomic # = 6; Mass # = 14</a:t>
            </a:r>
            <a:br>
              <a:rPr lang="en-US" dirty="0" smtClean="0"/>
            </a:br>
            <a:endParaRPr lang="en-US" dirty="0" smtClean="0">
              <a:latin typeface="Eras Demi ITC" pitchFamily="34" charset="0"/>
            </a:endParaRPr>
          </a:p>
        </p:txBody>
      </p:sp>
      <p:sp>
        <p:nvSpPr>
          <p:cNvPr id="16388" name="Oval 5"/>
          <p:cNvSpPr>
            <a:spLocks noChangeArrowheads="1"/>
          </p:cNvSpPr>
          <p:nvPr/>
        </p:nvSpPr>
        <p:spPr bwMode="auto">
          <a:xfrm>
            <a:off x="2286000" y="2438400"/>
            <a:ext cx="3830320" cy="3657600"/>
          </a:xfrm>
          <a:prstGeom prst="ellipse">
            <a:avLst/>
          </a:prstGeom>
          <a:solidFill>
            <a:srgbClr val="FFFF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54" name="Oval 6"/>
          <p:cNvSpPr>
            <a:spLocks noChangeArrowheads="1"/>
          </p:cNvSpPr>
          <p:nvPr/>
        </p:nvSpPr>
        <p:spPr bwMode="auto">
          <a:xfrm>
            <a:off x="2875280" y="3001108"/>
            <a:ext cx="2653397" cy="253218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390" name="Text Box 7"/>
          <p:cNvSpPr txBox="1">
            <a:spLocks noChangeArrowheads="1"/>
          </p:cNvSpPr>
          <p:nvPr/>
        </p:nvSpPr>
        <p:spPr bwMode="auto">
          <a:xfrm>
            <a:off x="4937760" y="4126523"/>
            <a:ext cx="1473200" cy="844062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</a:pPr>
            <a:r>
              <a:rPr lang="en-US" sz="4000" b="1" dirty="0">
                <a:solidFill>
                  <a:srgbClr val="C00000"/>
                </a:solidFill>
                <a:latin typeface="Comic Sans MS" pitchFamily="66" charset="0"/>
              </a:rPr>
              <a:t>2e-</a:t>
            </a:r>
            <a:endParaRPr lang="en-US" sz="4000" b="1" dirty="0">
              <a:solidFill>
                <a:srgbClr val="C00000"/>
              </a:solidFill>
            </a:endParaRPr>
          </a:p>
        </p:txBody>
      </p:sp>
      <p:sp>
        <p:nvSpPr>
          <p:cNvPr id="16391" name="Text Box 8"/>
          <p:cNvSpPr txBox="1">
            <a:spLocks noChangeArrowheads="1"/>
          </p:cNvSpPr>
          <p:nvPr/>
        </p:nvSpPr>
        <p:spPr bwMode="auto">
          <a:xfrm>
            <a:off x="5232400" y="2719754"/>
            <a:ext cx="1473200" cy="844062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</a:pPr>
            <a:r>
              <a:rPr lang="en-US" sz="4000" b="1" dirty="0">
                <a:solidFill>
                  <a:srgbClr val="FF0000"/>
                </a:solidFill>
                <a:latin typeface="Comic Sans MS" pitchFamily="66" charset="0"/>
              </a:rPr>
              <a:t>4e-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16392" name="Oval 9"/>
          <p:cNvSpPr>
            <a:spLocks noChangeArrowheads="1"/>
          </p:cNvSpPr>
          <p:nvPr/>
        </p:nvSpPr>
        <p:spPr bwMode="auto">
          <a:xfrm>
            <a:off x="3464560" y="3563815"/>
            <a:ext cx="1473200" cy="1406769"/>
          </a:xfrm>
          <a:prstGeom prst="ellipse">
            <a:avLst/>
          </a:prstGeom>
          <a:solidFill>
            <a:srgbClr val="EAEAEA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393" name="Text Box 10"/>
          <p:cNvSpPr txBox="1">
            <a:spLocks noChangeArrowheads="1"/>
          </p:cNvSpPr>
          <p:nvPr/>
        </p:nvSpPr>
        <p:spPr bwMode="auto">
          <a:xfrm>
            <a:off x="3759200" y="3563815"/>
            <a:ext cx="1178560" cy="1406769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</a:pPr>
            <a:r>
              <a:rPr lang="en-US" sz="4000" b="1" dirty="0">
                <a:solidFill>
                  <a:srgbClr val="FF0000"/>
                </a:solidFill>
                <a:latin typeface="Comic Sans MS" pitchFamily="66" charset="0"/>
              </a:rPr>
              <a:t>6P</a:t>
            </a:r>
          </a:p>
          <a:p>
            <a:pPr>
              <a:spcAft>
                <a:spcPts val="1000"/>
              </a:spcAft>
            </a:pPr>
            <a:r>
              <a:rPr lang="en-US" sz="4000" b="1" dirty="0">
                <a:solidFill>
                  <a:srgbClr val="FF0000"/>
                </a:solidFill>
                <a:latin typeface="Comic Sans MS" pitchFamily="66" charset="0"/>
              </a:rPr>
              <a:t>8</a:t>
            </a:r>
            <a:r>
              <a:rPr lang="en-US" sz="4000" b="1" dirty="0" smtClean="0">
                <a:solidFill>
                  <a:srgbClr val="FF0000"/>
                </a:solidFill>
                <a:latin typeface="Comic Sans MS" pitchFamily="66" charset="0"/>
              </a:rPr>
              <a:t>N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0" grpId="0" animBg="1"/>
      <p:bldP spid="16391" grpId="0" animBg="1"/>
      <p:bldP spid="1639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-65120"/>
            <a:ext cx="8065871" cy="1143000"/>
          </a:xfrm>
        </p:spPr>
        <p:txBody>
          <a:bodyPr/>
          <a:lstStyle/>
          <a:p>
            <a:r>
              <a:rPr lang="en-US" dirty="0"/>
              <a:t>What are Valence Electrons?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90600"/>
            <a:ext cx="8991600" cy="5867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The electrons in an atom</a:t>
            </a:r>
            <a:r>
              <a:rPr lang="ja-JP" altLang="en-US" sz="2800" dirty="0"/>
              <a:t>’</a:t>
            </a:r>
            <a:r>
              <a:rPr lang="en-US" sz="2800" dirty="0"/>
              <a:t>s outmost shell</a:t>
            </a:r>
          </a:p>
          <a:p>
            <a:pPr>
              <a:lnSpc>
                <a:spcPct val="90000"/>
              </a:lnSpc>
            </a:pPr>
            <a:endParaRPr lang="en-US" sz="2800" dirty="0"/>
          </a:p>
          <a:p>
            <a:pPr>
              <a:lnSpc>
                <a:spcPct val="90000"/>
              </a:lnSpc>
            </a:pPr>
            <a:endParaRPr lang="en-US" sz="2800" dirty="0"/>
          </a:p>
          <a:p>
            <a:pPr>
              <a:lnSpc>
                <a:spcPct val="90000"/>
              </a:lnSpc>
            </a:pPr>
            <a:endParaRPr lang="en-US" sz="2800" dirty="0"/>
          </a:p>
          <a:p>
            <a:pPr>
              <a:lnSpc>
                <a:spcPct val="90000"/>
              </a:lnSpc>
            </a:pPr>
            <a:endParaRPr lang="en-US" sz="2800" dirty="0"/>
          </a:p>
          <a:p>
            <a:pPr>
              <a:lnSpc>
                <a:spcPct val="90000"/>
              </a:lnSpc>
            </a:pPr>
            <a:endParaRPr lang="en-US" sz="2800" dirty="0"/>
          </a:p>
          <a:p>
            <a:pPr>
              <a:lnSpc>
                <a:spcPct val="90000"/>
              </a:lnSpc>
            </a:pPr>
            <a:endParaRPr lang="en-US" sz="2800" dirty="0"/>
          </a:p>
          <a:p>
            <a:pPr>
              <a:lnSpc>
                <a:spcPct val="90000"/>
              </a:lnSpc>
            </a:pPr>
            <a:endParaRPr lang="en-US" sz="2800" dirty="0"/>
          </a:p>
          <a:p>
            <a:pPr>
              <a:lnSpc>
                <a:spcPct val="90000"/>
              </a:lnSpc>
            </a:pPr>
            <a:endParaRPr lang="en-US" sz="2800" dirty="0"/>
          </a:p>
          <a:p>
            <a:pPr>
              <a:lnSpc>
                <a:spcPct val="90000"/>
              </a:lnSpc>
              <a:buFontTx/>
              <a:buNone/>
            </a:pP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2800" dirty="0"/>
              <a:t>Outer most shell is also known as the valence </a:t>
            </a:r>
            <a:r>
              <a:rPr lang="en-US" sz="2800" dirty="0" smtClean="0"/>
              <a:t>shell</a:t>
            </a:r>
            <a:endParaRPr lang="en-US" sz="2800" dirty="0"/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524000"/>
            <a:ext cx="4114800" cy="4073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4052627"/>
      </p:ext>
    </p:extLst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academic.brooklyn.cuny.edu/biology/bio4fv/page/oxygen-ato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4172372"/>
            <a:ext cx="3962400" cy="26856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I. </a:t>
            </a:r>
            <a:r>
              <a:rPr lang="en-US" u="sng" dirty="0">
                <a:solidFill>
                  <a:srgbClr val="FFFF00"/>
                </a:solidFill>
              </a:rPr>
              <a:t>COMPOUNDS &amp; BONDING:</a:t>
            </a:r>
            <a:r>
              <a:rPr lang="en-US" sz="3600" u="sng" dirty="0">
                <a:solidFill>
                  <a:srgbClr val="FFFF00"/>
                </a:solidFill>
              </a:rPr>
              <a:t/>
            </a:r>
            <a:br>
              <a:rPr lang="en-US" sz="3600" u="sng" dirty="0">
                <a:solidFill>
                  <a:srgbClr val="FFFF00"/>
                </a:solidFill>
              </a:rPr>
            </a:b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9296400" cy="5867400"/>
          </a:xfrm>
        </p:spPr>
        <p:txBody>
          <a:bodyPr/>
          <a:lstStyle/>
          <a:p>
            <a:pPr lvl="0"/>
            <a:r>
              <a:rPr lang="en-US" b="1" u="sng" dirty="0"/>
              <a:t>Compound</a:t>
            </a:r>
            <a:r>
              <a:rPr lang="en-US" b="1" dirty="0"/>
              <a:t> </a:t>
            </a:r>
            <a:r>
              <a:rPr lang="en-US" dirty="0"/>
              <a:t>= a substance made of chemically combined elements. </a:t>
            </a:r>
            <a:endParaRPr lang="en-US" b="1" u="sng" dirty="0"/>
          </a:p>
          <a:p>
            <a:pPr lvl="0"/>
            <a:r>
              <a:rPr lang="en-US" dirty="0"/>
              <a:t>Atoms bond to form </a:t>
            </a:r>
            <a:r>
              <a:rPr lang="en-US" b="1" u="sng" dirty="0"/>
              <a:t>stable compounds</a:t>
            </a:r>
          </a:p>
          <a:p>
            <a:pPr lvl="1"/>
            <a:r>
              <a:rPr lang="en-US" sz="3200" dirty="0"/>
              <a:t>Atoms need </a:t>
            </a:r>
            <a:r>
              <a:rPr lang="en-US" sz="3200" b="1" u="sng" dirty="0"/>
              <a:t>8 e-</a:t>
            </a:r>
            <a:r>
              <a:rPr lang="en-US" sz="3200" b="1" dirty="0"/>
              <a:t> </a:t>
            </a:r>
            <a:r>
              <a:rPr lang="en-US" sz="3200" dirty="0"/>
              <a:t>in </a:t>
            </a:r>
            <a:r>
              <a:rPr lang="en-US" sz="3200" i="1" cap="all" dirty="0"/>
              <a:t>outer</a:t>
            </a:r>
            <a:r>
              <a:rPr lang="en-US" sz="3200" cap="all" dirty="0"/>
              <a:t> </a:t>
            </a:r>
            <a:r>
              <a:rPr lang="en-US" sz="3200" dirty="0"/>
              <a:t>energy level to be stable; </a:t>
            </a:r>
            <a:endParaRPr lang="en-US" sz="3200" b="1" u="sng" dirty="0"/>
          </a:p>
          <a:p>
            <a:pPr lvl="2"/>
            <a:r>
              <a:rPr lang="en-US" sz="3200" dirty="0"/>
              <a:t>Exception: hydrogen needs 2 e-</a:t>
            </a:r>
            <a:endParaRPr lang="en-US" sz="3200" b="1" u="sng" dirty="0"/>
          </a:p>
          <a:p>
            <a:pPr lvl="0"/>
            <a:r>
              <a:rPr lang="en-US" dirty="0"/>
              <a:t>Open bonding sites </a:t>
            </a:r>
            <a:endParaRPr lang="en-US" dirty="0" smtClean="0"/>
          </a:p>
          <a:p>
            <a:pPr lvl="0">
              <a:buNone/>
            </a:pPr>
            <a:r>
              <a:rPr lang="en-US" dirty="0" smtClean="0"/>
              <a:t>(</a:t>
            </a:r>
            <a:r>
              <a:rPr lang="en-US" dirty="0"/>
              <a:t>electrons) </a:t>
            </a:r>
            <a:r>
              <a:rPr lang="en-US" dirty="0" smtClean="0"/>
              <a:t>encourage</a:t>
            </a:r>
          </a:p>
          <a:p>
            <a:pPr lvl="0">
              <a:buNone/>
            </a:pPr>
            <a:r>
              <a:rPr lang="en-US" dirty="0" smtClean="0"/>
              <a:t> </a:t>
            </a:r>
            <a:r>
              <a:rPr lang="en-US" b="1" u="sng" dirty="0"/>
              <a:t>bonding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0803951"/>
      </p:ext>
    </p:extLst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I. ELEMENTS &amp; ATOMS:</a:t>
            </a:r>
            <a:br>
              <a:rPr lang="en-US" b="1" dirty="0" smtClean="0">
                <a:solidFill>
                  <a:srgbClr val="FFFF00"/>
                </a:solidFill>
              </a:rPr>
            </a:b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8915400" cy="5943600"/>
          </a:xfrm>
        </p:spPr>
        <p:txBody>
          <a:bodyPr/>
          <a:lstStyle/>
          <a:p>
            <a:pPr lvl="0">
              <a:spcAft>
                <a:spcPts val="600"/>
              </a:spcAft>
            </a:pPr>
            <a:r>
              <a:rPr lang="en-US" sz="3200" b="1" u="sng" dirty="0" smtClean="0">
                <a:latin typeface="Arial Rounded MT Bold" pitchFamily="34" charset="0"/>
              </a:rPr>
              <a:t>Matter </a:t>
            </a:r>
            <a:r>
              <a:rPr lang="en-US" sz="3200" b="1" dirty="0" smtClean="0">
                <a:latin typeface="Arial Rounded MT Bold" pitchFamily="34" charset="0"/>
              </a:rPr>
              <a:t>= Anything that takes up space and has mass</a:t>
            </a:r>
          </a:p>
          <a:p>
            <a:pPr lvl="0">
              <a:spcAft>
                <a:spcPts val="600"/>
              </a:spcAft>
            </a:pPr>
            <a:r>
              <a:rPr lang="en-US" sz="3200" b="1" u="sng" dirty="0" smtClean="0">
                <a:latin typeface="Arial Rounded MT Bold" pitchFamily="34" charset="0"/>
              </a:rPr>
              <a:t>Element</a:t>
            </a:r>
            <a:r>
              <a:rPr lang="en-US" sz="3200" dirty="0" smtClean="0">
                <a:latin typeface="Arial Rounded MT Bold" pitchFamily="34" charset="0"/>
              </a:rPr>
              <a:t> </a:t>
            </a:r>
            <a:r>
              <a:rPr lang="en-US" sz="3200" dirty="0" smtClean="0">
                <a:latin typeface="Arial Rounded MT Bold" pitchFamily="34" charset="0"/>
              </a:rPr>
              <a:t>= A substance that cannot be broken down into simpler substances</a:t>
            </a:r>
          </a:p>
          <a:p>
            <a:pPr lvl="1">
              <a:spcAft>
                <a:spcPts val="600"/>
              </a:spcAft>
            </a:pPr>
            <a:r>
              <a:rPr lang="en-US" sz="3200" dirty="0" smtClean="0">
                <a:latin typeface="Arial Rounded MT Bold" pitchFamily="34" charset="0"/>
              </a:rPr>
              <a:t>Periodic </a:t>
            </a:r>
            <a:r>
              <a:rPr lang="en-US" sz="3200" dirty="0" smtClean="0">
                <a:latin typeface="Arial Rounded MT Bold" pitchFamily="34" charset="0"/>
              </a:rPr>
              <a:t>Table – lists all known elements</a:t>
            </a:r>
            <a:endParaRPr lang="en-US" sz="3200" dirty="0" smtClean="0">
              <a:latin typeface="Arial Rounded MT Bold" pitchFamily="34" charset="0"/>
            </a:endParaRPr>
          </a:p>
          <a:p>
            <a:pPr lvl="2">
              <a:spcAft>
                <a:spcPts val="600"/>
              </a:spcAft>
            </a:pPr>
            <a:r>
              <a:rPr lang="en-US" sz="3200" dirty="0" smtClean="0">
                <a:latin typeface="Arial Rounded MT Bold" pitchFamily="34" charset="0"/>
              </a:rPr>
              <a:t>1-92 occur in </a:t>
            </a:r>
            <a:r>
              <a:rPr lang="en-US" sz="3200" b="1" u="sng" dirty="0" smtClean="0">
                <a:latin typeface="Arial Rounded MT Bold" pitchFamily="34" charset="0"/>
              </a:rPr>
              <a:t>nature</a:t>
            </a:r>
            <a:r>
              <a:rPr lang="en-US" sz="3200" dirty="0" smtClean="0">
                <a:latin typeface="Arial Rounded MT Bold" pitchFamily="34" charset="0"/>
              </a:rPr>
              <a:t> (natural elements)</a:t>
            </a:r>
          </a:p>
          <a:p>
            <a:pPr lvl="2">
              <a:spcAft>
                <a:spcPts val="600"/>
              </a:spcAft>
            </a:pPr>
            <a:r>
              <a:rPr lang="en-US" sz="3200" dirty="0" smtClean="0">
                <a:latin typeface="Arial Rounded MT Bold" pitchFamily="34" charset="0"/>
              </a:rPr>
              <a:t>93 and above are </a:t>
            </a:r>
            <a:r>
              <a:rPr lang="en-US" sz="3200" b="1" u="sng" dirty="0" smtClean="0">
                <a:latin typeface="Arial Rounded MT Bold" pitchFamily="34" charset="0"/>
              </a:rPr>
              <a:t>synthetic</a:t>
            </a:r>
            <a:r>
              <a:rPr lang="en-US" sz="3200" b="1" dirty="0" smtClean="0">
                <a:latin typeface="Arial Rounded MT Bold" pitchFamily="34" charset="0"/>
              </a:rPr>
              <a:t> </a:t>
            </a:r>
            <a:r>
              <a:rPr lang="en-US" sz="3200" dirty="0" smtClean="0">
                <a:latin typeface="Arial Rounded MT Bold" pitchFamily="34" charset="0"/>
              </a:rPr>
              <a:t>(man-made)</a:t>
            </a:r>
          </a:p>
          <a:p>
            <a:r>
              <a:rPr lang="en-US" dirty="0" smtClean="0"/>
              <a:t>Element names are abbreviated using chemical symbols (N, C, </a:t>
            </a:r>
            <a:r>
              <a:rPr lang="en-US" dirty="0" err="1" smtClean="0"/>
              <a:t>Ca</a:t>
            </a:r>
            <a:r>
              <a:rPr lang="en-US" dirty="0" smtClean="0"/>
              <a:t>, Fe, </a:t>
            </a:r>
            <a:r>
              <a:rPr lang="en-US" dirty="0" err="1" smtClean="0"/>
              <a:t>Cl</a:t>
            </a:r>
            <a:r>
              <a:rPr lang="en-US" dirty="0"/>
              <a:t>)</a:t>
            </a:r>
            <a:endParaRPr lang="en-US" dirty="0"/>
          </a:p>
        </p:txBody>
      </p:sp>
      <p:pic>
        <p:nvPicPr>
          <p:cNvPr id="4" name="Picture 2" descr="t:\Documents and Settings\ASIM\My Documents\My Pictures\Microsoft Clip Organizer\j0405978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67600" y="5178558"/>
            <a:ext cx="1676400" cy="1679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I. </a:t>
            </a:r>
            <a:r>
              <a:rPr lang="en-US" u="sng" dirty="0" smtClean="0">
                <a:solidFill>
                  <a:srgbClr val="FFFF00"/>
                </a:solidFill>
              </a:rPr>
              <a:t>COMPOUNDS &amp; BONDING:</a:t>
            </a:r>
            <a:r>
              <a:rPr lang="en-US" u="sng" dirty="0" smtClean="0"/>
              <a:t/>
            </a:r>
            <a:br>
              <a:rPr lang="en-US" u="sng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5562600"/>
          </a:xfrm>
        </p:spPr>
        <p:txBody>
          <a:bodyPr/>
          <a:lstStyle/>
          <a:p>
            <a:pPr lvl="0"/>
            <a:r>
              <a:rPr lang="en-US" sz="3600" dirty="0"/>
              <a:t>Elements can combine in two ways:</a:t>
            </a:r>
            <a:endParaRPr lang="en-US" sz="3600" b="1" u="sng" dirty="0"/>
          </a:p>
          <a:p>
            <a:pPr lvl="0">
              <a:buNone/>
            </a:pPr>
            <a:r>
              <a:rPr lang="en-US" sz="3600" b="1" dirty="0" smtClean="0"/>
              <a:t>	1. </a:t>
            </a:r>
            <a:r>
              <a:rPr lang="en-US" sz="3600" b="1" u="sng" dirty="0" smtClean="0"/>
              <a:t>Covalent </a:t>
            </a:r>
            <a:r>
              <a:rPr lang="en-US" sz="3600" b="1" u="sng" dirty="0"/>
              <a:t>Bonding:</a:t>
            </a:r>
          </a:p>
          <a:p>
            <a:pPr lvl="1"/>
            <a:r>
              <a:rPr lang="en-US" sz="3600" dirty="0"/>
              <a:t>Covalent bonds </a:t>
            </a:r>
            <a:r>
              <a:rPr lang="en-US" sz="3600" b="1" u="sng" dirty="0"/>
              <a:t>SHARE</a:t>
            </a:r>
            <a:r>
              <a:rPr lang="en-US" sz="3600" dirty="0"/>
              <a:t> </a:t>
            </a:r>
            <a:r>
              <a:rPr lang="en-US" sz="3600" dirty="0" smtClean="0"/>
              <a:t>electrons to fill their outer energy level</a:t>
            </a:r>
            <a:endParaRPr lang="en-US" sz="3600" b="1" u="sng" dirty="0"/>
          </a:p>
          <a:p>
            <a:pPr lvl="2"/>
            <a:r>
              <a:rPr lang="en-US" sz="3600" dirty="0"/>
              <a:t>The positively charged nucleus is </a:t>
            </a:r>
            <a:r>
              <a:rPr lang="en-US" sz="3600" b="1" u="sng" dirty="0"/>
              <a:t>attracted</a:t>
            </a:r>
            <a:r>
              <a:rPr lang="en-US" sz="3600" dirty="0"/>
              <a:t> to the negatively charged electrons</a:t>
            </a:r>
            <a:endParaRPr lang="en-US" sz="3600" b="1" u="sng" dirty="0"/>
          </a:p>
          <a:p>
            <a:pPr lvl="1"/>
            <a:r>
              <a:rPr lang="en-US" sz="3600" dirty="0"/>
              <a:t>Water, sugars, fats, and proteins are </a:t>
            </a:r>
            <a:r>
              <a:rPr lang="en-US" sz="3600" b="1" u="sng" dirty="0"/>
              <a:t>covalent molecules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796879"/>
      </p:ext>
    </p:extLst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828800"/>
            <a:ext cx="2209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Examples of Covalent Bonding</a:t>
            </a:r>
            <a:endParaRPr lang="en-US" sz="3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26906"/>
            <a:ext cx="6864744" cy="6831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985937"/>
      </p:ext>
    </p:extLst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I. </a:t>
            </a:r>
            <a:r>
              <a:rPr lang="en-US" u="sng" dirty="0" smtClean="0">
                <a:solidFill>
                  <a:srgbClr val="FFFF00"/>
                </a:solidFill>
              </a:rPr>
              <a:t>COMPOUNDS &amp; BONDING:</a:t>
            </a:r>
            <a:r>
              <a:rPr lang="en-US" u="sng" dirty="0" smtClean="0"/>
              <a:t/>
            </a:r>
            <a:br>
              <a:rPr lang="en-US" u="sng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5105400" cy="5791200"/>
          </a:xfrm>
        </p:spPr>
        <p:txBody>
          <a:bodyPr>
            <a:normAutofit fontScale="92500"/>
          </a:bodyPr>
          <a:lstStyle/>
          <a:p>
            <a:pPr lvl="1"/>
            <a:r>
              <a:rPr lang="en-US" sz="3200" b="1" u="sng" dirty="0"/>
              <a:t>Molecule</a:t>
            </a:r>
            <a:r>
              <a:rPr lang="en-US" sz="3200" b="1" dirty="0"/>
              <a:t> </a:t>
            </a:r>
            <a:r>
              <a:rPr lang="en-US" sz="3200" dirty="0"/>
              <a:t>= a group of covalently bonded atoms with </a:t>
            </a:r>
            <a:r>
              <a:rPr lang="en-US" sz="3200" b="1" u="sng" dirty="0"/>
              <a:t>no </a:t>
            </a:r>
            <a:r>
              <a:rPr lang="en-US" sz="3200" dirty="0"/>
              <a:t>charge</a:t>
            </a:r>
            <a:endParaRPr lang="en-US" sz="3200" b="1" u="sng" dirty="0"/>
          </a:p>
          <a:p>
            <a:pPr lvl="2"/>
            <a:r>
              <a:rPr lang="en-US" sz="3200" dirty="0"/>
              <a:t>Ex: H</a:t>
            </a:r>
            <a:r>
              <a:rPr lang="en-US" sz="3200" baseline="-25000" dirty="0"/>
              <a:t>2</a:t>
            </a:r>
            <a:r>
              <a:rPr lang="en-US" sz="3200" dirty="0"/>
              <a:t>O  </a:t>
            </a:r>
            <a:r>
              <a:rPr lang="en-US" sz="3200" dirty="0">
                <a:sym typeface="Wingdings"/>
              </a:rPr>
              <a:t></a:t>
            </a:r>
            <a:r>
              <a:rPr lang="en-US" sz="3200" dirty="0"/>
              <a:t> 2 hydrogen atoms + 1 oxygen atom</a:t>
            </a:r>
            <a:endParaRPr lang="en-US" sz="3200" b="1" u="sng" dirty="0"/>
          </a:p>
          <a:p>
            <a:pPr>
              <a:buNone/>
            </a:pPr>
            <a:r>
              <a:rPr lang="en-US" dirty="0" smtClean="0"/>
              <a:t>		- </a:t>
            </a:r>
            <a:r>
              <a:rPr lang="en-US" dirty="0"/>
              <a:t>Oxygen needs </a:t>
            </a:r>
            <a:r>
              <a:rPr lang="en-US" b="1" u="sng" dirty="0"/>
              <a:t>two</a:t>
            </a:r>
            <a:r>
              <a:rPr lang="en-US" dirty="0"/>
              <a:t> </a:t>
            </a:r>
            <a:r>
              <a:rPr lang="en-US" dirty="0" smtClean="0"/>
              <a:t>electrons to </a:t>
            </a:r>
            <a:r>
              <a:rPr lang="en-US" dirty="0"/>
              <a:t>become stable</a:t>
            </a:r>
            <a:endParaRPr lang="en-US" b="1" u="sng" dirty="0"/>
          </a:p>
          <a:p>
            <a:pPr>
              <a:buNone/>
            </a:pPr>
            <a:r>
              <a:rPr lang="en-US" dirty="0" smtClean="0"/>
              <a:t>		- </a:t>
            </a:r>
            <a:r>
              <a:rPr lang="en-US" dirty="0"/>
              <a:t>Each hydrogen needs </a:t>
            </a:r>
            <a:r>
              <a:rPr lang="en-US" b="1" u="sng" dirty="0"/>
              <a:t>1</a:t>
            </a:r>
            <a:r>
              <a:rPr lang="en-US" u="sng" dirty="0"/>
              <a:t> </a:t>
            </a:r>
            <a:r>
              <a:rPr lang="en-US" dirty="0"/>
              <a:t>	</a:t>
            </a:r>
            <a:r>
              <a:rPr lang="en-US" dirty="0" smtClean="0"/>
              <a:t>electron </a:t>
            </a:r>
            <a:r>
              <a:rPr lang="en-US" dirty="0"/>
              <a:t>to fill orbital</a:t>
            </a:r>
            <a:endParaRPr lang="en-US" b="1" u="sng" dirty="0"/>
          </a:p>
          <a:p>
            <a:pPr lvl="0"/>
            <a:r>
              <a:rPr lang="en-US" dirty="0"/>
              <a:t>Therefore, they </a:t>
            </a:r>
            <a:r>
              <a:rPr lang="en-US" b="1" u="sng" dirty="0"/>
              <a:t>SHARE</a:t>
            </a:r>
            <a:r>
              <a:rPr lang="en-US" dirty="0"/>
              <a:t>!!</a:t>
            </a:r>
            <a:endParaRPr lang="en-US" b="1" u="sng" dirty="0"/>
          </a:p>
          <a:p>
            <a:endParaRPr lang="en-US" dirty="0"/>
          </a:p>
        </p:txBody>
      </p:sp>
      <p:pic>
        <p:nvPicPr>
          <p:cNvPr id="2050" name="Picture 2" descr="http://www.geo.lsa.umich.edu/classes/geo222/H2O%20molecule.jpg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5200396" y="1828800"/>
            <a:ext cx="3964108" cy="3370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03980194"/>
      </p:ext>
    </p:extLst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FF00"/>
                </a:solidFill>
              </a:rPr>
              <a:t>II. </a:t>
            </a:r>
            <a:r>
              <a:rPr lang="en-US" u="sng" dirty="0" smtClean="0">
                <a:solidFill>
                  <a:srgbClr val="FFFF00"/>
                </a:solidFill>
              </a:rPr>
              <a:t>POLAR Covalent Bonds</a:t>
            </a:r>
            <a:r>
              <a:rPr lang="en-US" u="sng" dirty="0">
                <a:solidFill>
                  <a:srgbClr val="FFFF00"/>
                </a:solidFill>
              </a:rPr>
              <a:t/>
            </a:r>
            <a:br>
              <a:rPr lang="en-US" u="sng" dirty="0">
                <a:solidFill>
                  <a:srgbClr val="FFFF00"/>
                </a:solidFill>
              </a:rPr>
            </a:b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763000" cy="5562600"/>
          </a:xfrm>
        </p:spPr>
        <p:txBody>
          <a:bodyPr/>
          <a:lstStyle/>
          <a:p>
            <a:pPr lvl="0">
              <a:buFont typeface="Courier New" pitchFamily="49" charset="0"/>
              <a:buChar char="o"/>
            </a:pPr>
            <a:r>
              <a:rPr lang="en-US" sz="3600" b="1" u="sng" dirty="0" smtClean="0"/>
              <a:t>Polar</a:t>
            </a:r>
            <a:r>
              <a:rPr lang="en-US" sz="3600" dirty="0" smtClean="0"/>
              <a:t> </a:t>
            </a:r>
            <a:r>
              <a:rPr lang="en-US" sz="3600" dirty="0"/>
              <a:t>= unequal distribution of charge</a:t>
            </a:r>
            <a:endParaRPr lang="en-US" sz="3600" b="1" u="sng" dirty="0"/>
          </a:p>
          <a:p>
            <a:pPr lvl="0">
              <a:buFont typeface="Courier New" pitchFamily="49" charset="0"/>
              <a:buChar char="o"/>
            </a:pPr>
            <a:r>
              <a:rPr lang="en-US" sz="3600" dirty="0"/>
              <a:t>Each molecule has a </a:t>
            </a:r>
            <a:r>
              <a:rPr lang="en-US" sz="3600" b="1" u="sng" dirty="0"/>
              <a:t>positive</a:t>
            </a:r>
            <a:r>
              <a:rPr lang="en-US" sz="3600" dirty="0"/>
              <a:t> end and a </a:t>
            </a:r>
            <a:r>
              <a:rPr lang="en-US" sz="3600" b="1" u="sng" dirty="0"/>
              <a:t>negative</a:t>
            </a:r>
            <a:r>
              <a:rPr lang="en-US" sz="3600" b="1" dirty="0"/>
              <a:t> </a:t>
            </a:r>
            <a:r>
              <a:rPr lang="en-US" sz="3600" dirty="0"/>
              <a:t>end</a:t>
            </a:r>
            <a:endParaRPr lang="en-US" sz="3600" b="1" u="sng" dirty="0"/>
          </a:p>
          <a:p>
            <a:endParaRPr lang="en-US" dirty="0"/>
          </a:p>
        </p:txBody>
      </p:sp>
      <p:pic>
        <p:nvPicPr>
          <p:cNvPr id="20483" name="Picture 3" descr="j028175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00" y="152400"/>
            <a:ext cx="892175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http://www.chemistryland.com/CHM107/Water/WaterHasPol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3375964"/>
            <a:ext cx="4267200" cy="34820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85234605"/>
      </p:ext>
    </p:extLst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II. </a:t>
            </a:r>
            <a:r>
              <a:rPr lang="en-US" u="sng" dirty="0" smtClean="0">
                <a:solidFill>
                  <a:srgbClr val="FFFF00"/>
                </a:solidFill>
              </a:rPr>
              <a:t>WATER IS POLAR</a:t>
            </a:r>
            <a:br>
              <a:rPr lang="en-US" u="sng" dirty="0" smtClean="0">
                <a:solidFill>
                  <a:srgbClr val="FFFF00"/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8534400" cy="5135563"/>
          </a:xfrm>
        </p:spPr>
        <p:txBody>
          <a:bodyPr/>
          <a:lstStyle/>
          <a:p>
            <a:pPr lvl="0"/>
            <a:r>
              <a:rPr lang="en-US" sz="3600" dirty="0" smtClean="0"/>
              <a:t>Ex: Water (H</a:t>
            </a:r>
            <a:r>
              <a:rPr lang="en-US" sz="3600" baseline="-25000" dirty="0" smtClean="0"/>
              <a:t>2</a:t>
            </a:r>
            <a:r>
              <a:rPr lang="en-US" sz="3600" dirty="0" smtClean="0"/>
              <a:t>O) molecule --&gt; Oxygen is much stronger and therefore has a stronger </a:t>
            </a:r>
            <a:r>
              <a:rPr lang="en-US" sz="3600" b="1" u="sng" dirty="0" smtClean="0"/>
              <a:t>negative charge</a:t>
            </a:r>
            <a:r>
              <a:rPr lang="en-US" sz="3600" u="sng" dirty="0" smtClean="0"/>
              <a:t> </a:t>
            </a:r>
            <a:r>
              <a:rPr lang="en-US" sz="3600" dirty="0" smtClean="0"/>
              <a:t>than the hydrogen’s positive charge</a:t>
            </a:r>
            <a:endParaRPr lang="en-US" sz="3600" b="1" u="sng" dirty="0" smtClean="0"/>
          </a:p>
          <a:p>
            <a:endParaRPr lang="en-US" dirty="0"/>
          </a:p>
        </p:txBody>
      </p:sp>
      <p:pic>
        <p:nvPicPr>
          <p:cNvPr id="4" name="Picture 2" descr="http://www.vrmedialab.dk/pr/img/projekter/stud/chemistry1.jpg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4648200" y="3651005"/>
            <a:ext cx="4114800" cy="3206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51055447"/>
      </p:ext>
    </p:extLst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II. </a:t>
            </a:r>
            <a:r>
              <a:rPr lang="en-US" u="sng" dirty="0" smtClean="0">
                <a:solidFill>
                  <a:srgbClr val="FFFF00"/>
                </a:solidFill>
              </a:rPr>
              <a:t>WATER IS POLAR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8686800" cy="5410200"/>
          </a:xfrm>
        </p:spPr>
        <p:txBody>
          <a:bodyPr>
            <a:normAutofit/>
          </a:bodyPr>
          <a:lstStyle/>
          <a:p>
            <a:pPr lvl="0">
              <a:buFont typeface="Courier New" pitchFamily="49" charset="0"/>
              <a:buChar char="o"/>
            </a:pPr>
            <a:r>
              <a:rPr lang="en-US" dirty="0"/>
              <a:t>Because of water’s polarity, it can </a:t>
            </a:r>
            <a:r>
              <a:rPr lang="en-US" b="1" u="sng" dirty="0"/>
              <a:t>dissolve</a:t>
            </a:r>
            <a:r>
              <a:rPr lang="en-US" b="1" dirty="0"/>
              <a:t> </a:t>
            </a:r>
            <a:r>
              <a:rPr lang="en-US" dirty="0"/>
              <a:t>many ionic compounds and other polar compounds such as </a:t>
            </a:r>
            <a:r>
              <a:rPr lang="en-US" b="1" u="sng" dirty="0"/>
              <a:t>sugars</a:t>
            </a:r>
          </a:p>
          <a:p>
            <a:endParaRPr lang="en-US" dirty="0"/>
          </a:p>
        </p:txBody>
      </p:sp>
      <p:pic>
        <p:nvPicPr>
          <p:cNvPr id="4" name="Picture 3" descr="j028175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96200" y="228600"/>
            <a:ext cx="1196975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 descr="http://www.chemistryland.com/CHM107/Water/WaterTableSaltdissolv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0941" y="2971800"/>
            <a:ext cx="6233059" cy="38862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124200" y="2590800"/>
            <a:ext cx="60198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i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Water Dissolving an Ionic Compound- </a:t>
            </a:r>
            <a:r>
              <a:rPr lang="en-US" sz="2500" b="1" i="1" u="sng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NaCl</a:t>
            </a:r>
            <a:r>
              <a:rPr lang="en-US" sz="2500" b="1" i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(table salt)</a:t>
            </a:r>
            <a:endParaRPr lang="en-US" sz="2500" b="1" i="1" u="sng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74163294"/>
      </p:ext>
    </p:extLst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3048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II. </a:t>
            </a:r>
            <a:r>
              <a:rPr lang="en-US" u="sng" dirty="0" smtClean="0">
                <a:solidFill>
                  <a:srgbClr val="FFFF00"/>
                </a:solidFill>
              </a:rPr>
              <a:t>WATER IS POLAR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5029200" cy="6019800"/>
          </a:xfrm>
        </p:spPr>
        <p:txBody>
          <a:bodyPr>
            <a:normAutofit fontScale="92500" lnSpcReduction="20000"/>
          </a:bodyPr>
          <a:lstStyle/>
          <a:p>
            <a:pPr lvl="0">
              <a:buFont typeface="Courier New" pitchFamily="49" charset="0"/>
              <a:buChar char="o"/>
            </a:pPr>
            <a:r>
              <a:rPr lang="en-US" sz="3600" dirty="0" smtClean="0"/>
              <a:t>The water molecules also </a:t>
            </a:r>
            <a:r>
              <a:rPr lang="en-US" sz="3600" b="1" u="sng" dirty="0" smtClean="0"/>
              <a:t>adhere</a:t>
            </a:r>
            <a:r>
              <a:rPr lang="en-US" sz="3600" b="1" dirty="0" smtClean="0"/>
              <a:t> </a:t>
            </a:r>
            <a:r>
              <a:rPr lang="en-US" sz="3600" dirty="0" smtClean="0"/>
              <a:t>to each other because of </a:t>
            </a:r>
            <a:r>
              <a:rPr lang="en-US" sz="3600" b="1" u="sng" dirty="0" smtClean="0"/>
              <a:t>polarity </a:t>
            </a:r>
            <a:r>
              <a:rPr lang="en-US" sz="3600" dirty="0" smtClean="0"/>
              <a:t>(unequal distribution of charge)</a:t>
            </a:r>
            <a:endParaRPr lang="en-US" sz="3600" b="1" u="sng" dirty="0" smtClean="0"/>
          </a:p>
          <a:p>
            <a:pPr lvl="0">
              <a:buFont typeface="Courier New" pitchFamily="49" charset="0"/>
              <a:buChar char="o"/>
            </a:pPr>
            <a:r>
              <a:rPr lang="en-US" sz="3600" dirty="0" smtClean="0"/>
              <a:t>The attraction of opposite charges forms a </a:t>
            </a:r>
            <a:r>
              <a:rPr lang="en-US" sz="3600" b="1" u="sng" dirty="0" smtClean="0"/>
              <a:t>weak</a:t>
            </a:r>
            <a:r>
              <a:rPr lang="en-US" sz="3600" b="1" dirty="0" smtClean="0"/>
              <a:t> </a:t>
            </a:r>
            <a:r>
              <a:rPr lang="en-US" sz="3600" dirty="0" smtClean="0"/>
              <a:t>bond called a </a:t>
            </a:r>
            <a:r>
              <a:rPr lang="en-US" sz="3600" b="1" u="sng" dirty="0" smtClean="0">
                <a:solidFill>
                  <a:srgbClr val="FFFF00"/>
                </a:solidFill>
              </a:rPr>
              <a:t>hydrogen bond</a:t>
            </a:r>
          </a:p>
          <a:p>
            <a:pPr lvl="1">
              <a:buFont typeface="Wingdings" pitchFamily="2" charset="2"/>
              <a:buChar char="§"/>
            </a:pPr>
            <a:r>
              <a:rPr lang="en-US" sz="3600" dirty="0" smtClean="0"/>
              <a:t>This keeps large molecules </a:t>
            </a:r>
            <a:r>
              <a:rPr lang="en-US" sz="3600" b="1" u="sng" dirty="0" smtClean="0"/>
              <a:t>together</a:t>
            </a:r>
            <a:r>
              <a:rPr lang="en-US" sz="3600" b="1" dirty="0" smtClean="0"/>
              <a:t>!</a:t>
            </a:r>
            <a:r>
              <a:rPr lang="en-US" sz="3600" dirty="0" smtClean="0"/>
              <a:t>  (Ex: proteins)</a:t>
            </a:r>
            <a:endParaRPr lang="en-US" sz="3600" b="1" u="sng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89786" y="1371600"/>
            <a:ext cx="4191000" cy="3357005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10894094"/>
      </p:ext>
    </p:extLst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df_&lt;b&gt;_q_&lt;/b&gt;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l="6813" t="11429" r="13978"/>
          <a:stretch>
            <a:fillRect/>
          </a:stretch>
        </p:blipFill>
        <p:spPr bwMode="auto">
          <a:xfrm>
            <a:off x="6553200" y="4495800"/>
            <a:ext cx="2590800" cy="23622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rgbClr val="FFFF00"/>
                </a:solidFill>
              </a:rPr>
              <a:t>III. </a:t>
            </a:r>
            <a:r>
              <a:rPr lang="en-US" sz="2800" u="sng" dirty="0">
                <a:solidFill>
                  <a:srgbClr val="FFFF00"/>
                </a:solidFill>
              </a:rPr>
              <a:t>UNIQUENESS OF WATER- due to its polarity!</a:t>
            </a:r>
            <a:r>
              <a:rPr lang="en-US" sz="2800" u="sng" dirty="0"/>
              <a:t/>
            </a:r>
            <a:br>
              <a:rPr lang="en-US" sz="2800" u="sng" dirty="0"/>
            </a:b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9144000" cy="5715000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en-US" b="1" dirty="0" smtClean="0"/>
              <a:t>1. </a:t>
            </a:r>
            <a:r>
              <a:rPr lang="en-US" b="1" u="sng" dirty="0" smtClean="0"/>
              <a:t>Cohesion</a:t>
            </a:r>
            <a:r>
              <a:rPr lang="en-US" b="1" dirty="0" smtClean="0"/>
              <a:t> = </a:t>
            </a:r>
            <a:r>
              <a:rPr lang="en-US" dirty="0" smtClean="0"/>
              <a:t>the attraction between like molecules</a:t>
            </a:r>
            <a:endParaRPr lang="en-US" b="1" u="sng" dirty="0" smtClean="0"/>
          </a:p>
          <a:p>
            <a:pPr lvl="0"/>
            <a:r>
              <a:rPr lang="en-US" b="1" u="sng" dirty="0" smtClean="0"/>
              <a:t>Surface tension </a:t>
            </a:r>
            <a:r>
              <a:rPr lang="en-US" dirty="0" smtClean="0"/>
              <a:t>results from the cohesive properties of water.</a:t>
            </a:r>
            <a:endParaRPr lang="en-US" b="1" u="sng" dirty="0" smtClean="0"/>
          </a:p>
          <a:p>
            <a:pPr lvl="0"/>
            <a:r>
              <a:rPr lang="en-US" dirty="0" smtClean="0"/>
              <a:t>The polarity of water cause the surface layer of water molecules to act like a stretched film over the surface of the water</a:t>
            </a:r>
            <a:r>
              <a:rPr lang="en-US" u="sng" dirty="0" smtClean="0"/>
              <a:t> (</a:t>
            </a:r>
            <a:r>
              <a:rPr lang="en-US" b="1" u="sng" dirty="0" smtClean="0"/>
              <a:t>surface tension</a:t>
            </a:r>
            <a:r>
              <a:rPr lang="en-US" u="sng" dirty="0" smtClean="0"/>
              <a:t>)</a:t>
            </a:r>
            <a:endParaRPr lang="en-US" b="1" u="sng" dirty="0" smtClean="0"/>
          </a:p>
          <a:p>
            <a:pPr lvl="1"/>
            <a:r>
              <a:rPr lang="en-US" sz="3200" dirty="0" smtClean="0"/>
              <a:t>Ex: water striders</a:t>
            </a:r>
            <a:endParaRPr lang="en-US" sz="3200" b="1" u="sng" dirty="0" smtClean="0"/>
          </a:p>
          <a:p>
            <a:pPr lvl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70470875"/>
      </p:ext>
    </p:extLst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rgbClr val="FFFF00"/>
                </a:solidFill>
              </a:rPr>
              <a:t>III. </a:t>
            </a:r>
            <a:r>
              <a:rPr lang="en-US" sz="4000" u="sng" dirty="0" smtClean="0">
                <a:solidFill>
                  <a:srgbClr val="FFFF00"/>
                </a:solidFill>
              </a:rPr>
              <a:t>UNIQUENESS OF WATER- due to its polarity!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9144000" cy="4754563"/>
          </a:xfrm>
        </p:spPr>
        <p:txBody>
          <a:bodyPr/>
          <a:lstStyle/>
          <a:p>
            <a:pPr lvl="0">
              <a:buNone/>
            </a:pPr>
            <a:r>
              <a:rPr lang="en-US" sz="4000" b="1" dirty="0" smtClean="0"/>
              <a:t>2. </a:t>
            </a:r>
            <a:r>
              <a:rPr lang="en-US" sz="4000" b="1" u="sng" dirty="0" smtClean="0"/>
              <a:t>Creeps </a:t>
            </a:r>
            <a:r>
              <a:rPr lang="en-US" sz="4000" b="1" u="sng" dirty="0"/>
              <a:t>up in thin tubes (Capillary action)</a:t>
            </a:r>
          </a:p>
          <a:p>
            <a:pPr lvl="0"/>
            <a:r>
              <a:rPr lang="en-US" sz="4000" dirty="0"/>
              <a:t>The polarity of water allows </a:t>
            </a:r>
            <a:r>
              <a:rPr lang="en-US" sz="4000" b="1" u="sng" dirty="0"/>
              <a:t>plants</a:t>
            </a:r>
            <a:r>
              <a:rPr lang="en-US" sz="4000" dirty="0"/>
              <a:t> to get water from the </a:t>
            </a:r>
            <a:r>
              <a:rPr lang="en-US" sz="4000" b="1" u="sng" dirty="0"/>
              <a:t>ground</a:t>
            </a:r>
          </a:p>
          <a:p>
            <a:pPr lvl="1"/>
            <a:r>
              <a:rPr lang="en-US" sz="4000" dirty="0"/>
              <a:t>Water creeps up tubes in plant roots and stems</a:t>
            </a:r>
            <a:endParaRPr lang="en-US" sz="4000" b="1" u="sng" dirty="0"/>
          </a:p>
          <a:p>
            <a:endParaRPr lang="en-US" dirty="0"/>
          </a:p>
        </p:txBody>
      </p:sp>
      <p:pic>
        <p:nvPicPr>
          <p:cNvPr id="24578" name="Picture 2" descr="j029028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4529522"/>
            <a:ext cx="1905000" cy="2351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99362806"/>
      </p:ext>
    </p:extLst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I. </a:t>
            </a:r>
            <a:r>
              <a:rPr lang="en-US" u="sng" dirty="0" smtClean="0">
                <a:solidFill>
                  <a:srgbClr val="FFFF00"/>
                </a:solidFill>
              </a:rPr>
              <a:t>COMPOUNDS &amp; BONDING:</a:t>
            </a:r>
            <a:r>
              <a:rPr lang="en-US" u="sng" dirty="0" smtClean="0"/>
              <a:t/>
            </a:r>
            <a:br>
              <a:rPr lang="en-US" u="sng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410200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en-US" b="1" dirty="0" smtClean="0"/>
              <a:t>2. </a:t>
            </a:r>
            <a:r>
              <a:rPr lang="en-US" b="1" u="sng" dirty="0" smtClean="0"/>
              <a:t>Ionic </a:t>
            </a:r>
            <a:r>
              <a:rPr lang="en-US" b="1" u="sng" dirty="0"/>
              <a:t>Bonding:</a:t>
            </a:r>
          </a:p>
          <a:p>
            <a:pPr lvl="1"/>
            <a:r>
              <a:rPr lang="en-US" sz="3200" b="1" u="sng" dirty="0"/>
              <a:t>Transfer</a:t>
            </a:r>
            <a:r>
              <a:rPr lang="en-US" sz="3200" dirty="0"/>
              <a:t> of electrons creating ions that attract each other = </a:t>
            </a:r>
            <a:r>
              <a:rPr lang="en-US" sz="3200" b="1" u="sng" dirty="0"/>
              <a:t>Ionic Bond</a:t>
            </a:r>
          </a:p>
          <a:p>
            <a:pPr lvl="1"/>
            <a:endParaRPr lang="en-US" sz="3200" b="1" u="sng" dirty="0"/>
          </a:p>
          <a:p>
            <a:endParaRPr lang="en-US" dirty="0"/>
          </a:p>
        </p:txBody>
      </p:sp>
      <p:pic>
        <p:nvPicPr>
          <p:cNvPr id="4" name="Picture 2" descr="Ionic Bond Animation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2728390"/>
            <a:ext cx="4572000" cy="41296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88641339"/>
      </p:ext>
    </p:extLst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61.19.145.8/student/m5year2006-2/502/group11/periodic_tabl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7507"/>
            <a:ext cx="8610600" cy="6888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Ionic Bonding: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5867400"/>
          </a:xfrm>
        </p:spPr>
        <p:txBody>
          <a:bodyPr>
            <a:normAutofit fontScale="92500"/>
          </a:bodyPr>
          <a:lstStyle/>
          <a:p>
            <a:pPr lvl="1"/>
            <a:r>
              <a:rPr lang="en-US" sz="4000" b="1" u="sng" dirty="0" smtClean="0"/>
              <a:t>Ions</a:t>
            </a:r>
            <a:r>
              <a:rPr lang="en-US" sz="4000" dirty="0" smtClean="0"/>
              <a:t> = charged atoms because they have </a:t>
            </a:r>
            <a:r>
              <a:rPr lang="en-US" sz="4000" b="1" u="sng" dirty="0" smtClean="0"/>
              <a:t>gained</a:t>
            </a:r>
            <a:r>
              <a:rPr lang="en-US" sz="4000" dirty="0" smtClean="0"/>
              <a:t> or </a:t>
            </a:r>
            <a:r>
              <a:rPr lang="en-US" sz="4000" b="1" u="sng" dirty="0" smtClean="0"/>
              <a:t>lost</a:t>
            </a:r>
            <a:r>
              <a:rPr lang="en-US" sz="4000" u="sng" dirty="0" smtClean="0"/>
              <a:t> </a:t>
            </a:r>
            <a:r>
              <a:rPr lang="en-US" sz="4000" dirty="0" smtClean="0"/>
              <a:t>electron(s)</a:t>
            </a:r>
            <a:endParaRPr lang="en-US" sz="4000" b="1" u="sng" dirty="0" smtClean="0"/>
          </a:p>
          <a:p>
            <a:pPr lvl="2"/>
            <a:r>
              <a:rPr lang="en-US" sz="4000" dirty="0" err="1" smtClean="0"/>
              <a:t>Cations</a:t>
            </a:r>
            <a:r>
              <a:rPr lang="en-US" sz="4000" dirty="0" smtClean="0"/>
              <a:t> - Atoms </a:t>
            </a:r>
            <a:r>
              <a:rPr lang="en-US" sz="4000" dirty="0" smtClean="0"/>
              <a:t>that </a:t>
            </a:r>
            <a:r>
              <a:rPr lang="en-US" sz="4000" b="1" u="sng" dirty="0" smtClean="0"/>
              <a:t>lose</a:t>
            </a:r>
            <a:r>
              <a:rPr lang="en-US" sz="4000" dirty="0" smtClean="0"/>
              <a:t> electrons become more </a:t>
            </a:r>
            <a:r>
              <a:rPr lang="en-US" sz="4000" b="1" u="sng" dirty="0" smtClean="0"/>
              <a:t>positive</a:t>
            </a:r>
          </a:p>
          <a:p>
            <a:pPr lvl="2"/>
            <a:r>
              <a:rPr lang="en-US" sz="4000" dirty="0" smtClean="0"/>
              <a:t>Anions- Atoms </a:t>
            </a:r>
            <a:r>
              <a:rPr lang="en-US" sz="4000" dirty="0" smtClean="0"/>
              <a:t>that </a:t>
            </a:r>
            <a:r>
              <a:rPr lang="en-US" sz="4000" b="1" u="sng" dirty="0" smtClean="0"/>
              <a:t>gain</a:t>
            </a:r>
            <a:r>
              <a:rPr lang="en-US" sz="4000" dirty="0" smtClean="0"/>
              <a:t> electrons become more </a:t>
            </a:r>
            <a:r>
              <a:rPr lang="en-US" sz="4000" b="1" u="sng" dirty="0" smtClean="0"/>
              <a:t>negative</a:t>
            </a:r>
          </a:p>
          <a:p>
            <a:pPr lvl="2"/>
            <a:r>
              <a:rPr lang="en-US" sz="4000" dirty="0" smtClean="0"/>
              <a:t>Atoms gain/lose electrons efficiently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872715471"/>
      </p:ext>
    </p:extLst>
  </p:cSld>
  <p:clrMapOvr>
    <a:masterClrMapping/>
  </p:clrMapOvr>
  <p:transition xmlns:p14="http://schemas.microsoft.com/office/powerpoint/2010/main">
    <p:dissolv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qrg.northwestern.edu/projects/vss/docs/media/Propulsion/ion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3000"/>
            <a:ext cx="9144000" cy="443588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28037494"/>
      </p:ext>
    </p:extLst>
  </p:cSld>
  <p:clrMapOvr>
    <a:masterClrMapping/>
  </p:clrMapOvr>
  <p:transition xmlns:p14="http://schemas.microsoft.com/office/powerpoint/2010/main">
    <p:dissolv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4343400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n-US" sz="4000" dirty="0" smtClean="0"/>
              <a:t>Ions in living things:</a:t>
            </a:r>
            <a:endParaRPr lang="en-US" sz="4000" b="1" u="sng" dirty="0" smtClean="0"/>
          </a:p>
          <a:p>
            <a:pPr lvl="1"/>
            <a:r>
              <a:rPr lang="en-US" sz="4000" dirty="0" smtClean="0"/>
              <a:t>Include- </a:t>
            </a:r>
            <a:r>
              <a:rPr lang="en-US" sz="4000" b="1" u="sng" dirty="0" smtClean="0"/>
              <a:t>sodium</a:t>
            </a:r>
            <a:r>
              <a:rPr lang="en-US" sz="4000" dirty="0" smtClean="0"/>
              <a:t>, potassium, calcium, chloride, carbonate ions</a:t>
            </a:r>
            <a:endParaRPr lang="en-US" sz="4000" b="1" u="sng" dirty="0" smtClean="0"/>
          </a:p>
          <a:p>
            <a:pPr lvl="1"/>
            <a:r>
              <a:rPr lang="en-US" sz="4000" dirty="0" smtClean="0"/>
              <a:t>Help maintain </a:t>
            </a:r>
            <a:r>
              <a:rPr lang="en-US" sz="4000" b="1" u="sng" dirty="0" smtClean="0"/>
              <a:t>homeostasis</a:t>
            </a:r>
            <a:r>
              <a:rPr lang="en-US" sz="4000" dirty="0" smtClean="0"/>
              <a:t> as these ions travel in and out of cells</a:t>
            </a:r>
            <a:endParaRPr lang="en-US" sz="4000" b="1" u="sng" dirty="0" smtClean="0"/>
          </a:p>
          <a:p>
            <a:pPr lvl="1"/>
            <a:r>
              <a:rPr lang="en-US" sz="4000" dirty="0" smtClean="0"/>
              <a:t>Help transmit </a:t>
            </a:r>
            <a:r>
              <a:rPr lang="en-US" sz="4000" b="1" u="sng" dirty="0" smtClean="0"/>
              <a:t>signals</a:t>
            </a:r>
            <a:r>
              <a:rPr lang="en-US" sz="4000" dirty="0" smtClean="0"/>
              <a:t> among cells that allow you to see, taste, hear, feel, and smell</a:t>
            </a:r>
            <a:endParaRPr lang="en-US" sz="4000" b="1" u="sng" dirty="0" smtClean="0"/>
          </a:p>
          <a:p>
            <a:endParaRPr lang="en-US" dirty="0"/>
          </a:p>
        </p:txBody>
      </p:sp>
      <p:pic>
        <p:nvPicPr>
          <p:cNvPr id="1028" name="Picture 4" descr="http://www.ncbi.nlm.nih.gov/books/NBK10973/bin/ch4f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4004352"/>
            <a:ext cx="7696200" cy="285364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08443981"/>
      </p:ext>
    </p:extLst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Group 2"/>
          <p:cNvGrpSpPr>
            <a:grpSpLocks/>
          </p:cNvGrpSpPr>
          <p:nvPr/>
        </p:nvGrpSpPr>
        <p:grpSpPr bwMode="auto">
          <a:xfrm>
            <a:off x="-123" y="0"/>
            <a:ext cx="9144123" cy="6858064"/>
            <a:chOff x="-3842" y="2876"/>
            <a:chExt cx="18558" cy="12706"/>
          </a:xfrm>
          <a:solidFill>
            <a:schemeClr val="bg1"/>
          </a:solidFill>
        </p:grpSpPr>
        <p:pic>
          <p:nvPicPr>
            <p:cNvPr id="19459" name="Picture 3" descr="http://www.csus.edu/indiv/l/loom/Images%5CFG02_11.JPG"/>
            <p:cNvPicPr>
              <a:picLocks noChangeAspect="1" noChangeArrowheads="1"/>
            </p:cNvPicPr>
            <p:nvPr/>
          </p:nvPicPr>
          <p:blipFill>
            <a:blip r:embed="rId2" r:link="rId3" cstate="print"/>
            <a:srcRect/>
            <a:stretch>
              <a:fillRect/>
            </a:stretch>
          </p:blipFill>
          <p:spPr bwMode="auto">
            <a:xfrm>
              <a:off x="-687" y="2876"/>
              <a:ext cx="12527" cy="1270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  <p:sp>
          <p:nvSpPr>
            <p:cNvPr id="19460" name="Text Box 4"/>
            <p:cNvSpPr txBox="1">
              <a:spLocks noChangeArrowheads="1"/>
            </p:cNvSpPr>
            <p:nvPr/>
          </p:nvSpPr>
          <p:spPr bwMode="auto">
            <a:xfrm>
              <a:off x="-3378" y="2876"/>
              <a:ext cx="2474" cy="367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rPr>
                <a:t>Na (11)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rPr>
                <a:t>11</a:t>
              </a:r>
              <a:r>
                <a:rPr kumimoji="0" lang="en-US" sz="2000" b="0" i="0" u="none" strike="noStrike" cap="none" normalizeH="0" baseline="30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rPr>
                <a:t>+</a:t>
              </a:r>
              <a:endPara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sng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rPr>
                <a:t>+11e</a:t>
              </a:r>
              <a:r>
                <a:rPr kumimoji="0" lang="en-US" sz="2000" b="0" i="0" u="sng" strike="noStrike" cap="none" normalizeH="0" baseline="30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rPr>
                <a:t>-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rPr>
                <a:t>0</a:t>
              </a:r>
              <a:endPara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9461" name="Text Box 5"/>
            <p:cNvSpPr txBox="1">
              <a:spLocks noChangeArrowheads="1"/>
            </p:cNvSpPr>
            <p:nvPr/>
          </p:nvSpPr>
          <p:spPr bwMode="auto">
            <a:xfrm>
              <a:off x="11937" y="2876"/>
              <a:ext cx="2629" cy="3247"/>
            </a:xfrm>
            <a:prstGeom prst="rect">
              <a:avLst/>
            </a:prstGeom>
            <a:solidFill>
              <a:srgbClr val="6EA0B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rPr>
                <a:t>Cl</a:t>
              </a:r>
              <a:r>
                <a:rPr kumimoji="0" lang="en-US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rPr>
                <a:t> (17)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rPr>
                <a:t>17</a:t>
              </a:r>
              <a:r>
                <a:rPr kumimoji="0" lang="en-US" sz="2000" b="0" i="0" u="none" strike="noStrike" cap="none" normalizeH="0" baseline="30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rPr>
                <a:t>+</a:t>
              </a:r>
              <a:endPara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sng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rPr>
                <a:t>+17e</a:t>
              </a:r>
              <a:r>
                <a:rPr kumimoji="0" lang="en-US" sz="2000" b="0" i="0" u="sng" strike="noStrike" cap="none" normalizeH="0" baseline="30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rPr>
                <a:t>-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rPr>
                <a:t>0</a:t>
              </a:r>
              <a:endPara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9462" name="Text Box 6"/>
            <p:cNvSpPr txBox="1">
              <a:spLocks noChangeArrowheads="1"/>
            </p:cNvSpPr>
            <p:nvPr/>
          </p:nvSpPr>
          <p:spPr bwMode="auto">
            <a:xfrm>
              <a:off x="-3842" y="9370"/>
              <a:ext cx="3866" cy="4094"/>
            </a:xfrm>
            <a:prstGeom prst="rect">
              <a:avLst/>
            </a:prstGeom>
            <a:solidFill>
              <a:srgbClr val="6EA0B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rPr>
                <a:t>Na loses 1e-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rPr>
                <a:t>11</a:t>
              </a:r>
              <a:r>
                <a:rPr kumimoji="0" lang="en-US" sz="2000" b="0" i="0" u="none" strike="noStrike" cap="none" normalizeH="0" baseline="30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rPr>
                <a:t>+</a:t>
              </a:r>
              <a:endPara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sng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rPr>
                <a:t>+10e</a:t>
              </a:r>
              <a:r>
                <a:rPr kumimoji="0" lang="en-US" sz="2000" b="0" i="0" u="sng" strike="noStrike" cap="none" normalizeH="0" baseline="30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rPr>
                <a:t>-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30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rPr>
                <a:t>+</a:t>
              </a:r>
              <a:r>
                <a:rPr kumimoji="0" lang="en-US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rPr>
                <a:t>1 ION</a:t>
              </a:r>
              <a:endPara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9463" name="Text Box 7"/>
            <p:cNvSpPr txBox="1">
              <a:spLocks noChangeArrowheads="1"/>
            </p:cNvSpPr>
            <p:nvPr/>
          </p:nvSpPr>
          <p:spPr bwMode="auto">
            <a:xfrm>
              <a:off x="11778" y="8805"/>
              <a:ext cx="2938" cy="4518"/>
            </a:xfrm>
            <a:prstGeom prst="rect">
              <a:avLst/>
            </a:prstGeom>
            <a:solidFill>
              <a:srgbClr val="6EA0B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rPr>
                <a:t>Cl</a:t>
              </a:r>
              <a:r>
                <a:rPr kumimoji="0" lang="en-US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rPr>
                <a:t> gains</a:t>
              </a:r>
              <a:r>
                <a:rPr kumimoji="0" lang="en-US" sz="2000" b="1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rPr>
                <a:t> </a:t>
              </a:r>
              <a:r>
                <a:rPr kumimoji="0" lang="en-US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rPr>
                <a:t>1e-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rPr>
                <a:t>17</a:t>
              </a:r>
              <a:r>
                <a:rPr kumimoji="0" lang="en-US" sz="2000" b="0" i="0" u="none" strike="noStrike" cap="none" normalizeH="0" baseline="30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rPr>
                <a:t>+</a:t>
              </a:r>
              <a:endPara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sng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rPr>
                <a:t>+18e</a:t>
              </a:r>
              <a:r>
                <a:rPr kumimoji="0" lang="en-US" sz="2000" b="0" i="0" u="sng" strike="noStrike" cap="none" normalizeH="0" baseline="30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rPr>
                <a:t>-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30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rPr>
                <a:t>-</a:t>
              </a:r>
              <a:r>
                <a:rPr kumimoji="0" lang="en-US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rPr>
                <a:t>1 ION</a:t>
              </a:r>
              <a:endPara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9465" name="Text Box 9"/>
            <p:cNvSpPr txBox="1">
              <a:spLocks noChangeArrowheads="1"/>
            </p:cNvSpPr>
            <p:nvPr/>
          </p:nvSpPr>
          <p:spPr bwMode="auto">
            <a:xfrm>
              <a:off x="7911" y="14170"/>
              <a:ext cx="6341" cy="847"/>
            </a:xfrm>
            <a:prstGeom prst="rect">
              <a:avLst/>
            </a:prstGeom>
            <a:solidFill>
              <a:srgbClr val="6EA0B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rPr>
                <a:t>Na</a:t>
              </a:r>
              <a:r>
                <a:rPr kumimoji="0" lang="en-US" sz="2000" b="1" i="0" u="none" strike="noStrike" cap="none" normalizeH="0" baseline="30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rPr>
                <a:t>+1</a:t>
              </a:r>
              <a:r>
                <a:rPr kumimoji="0" lang="en-US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rPr>
                <a:t> +  Cl</a:t>
              </a:r>
              <a:r>
                <a:rPr kumimoji="0" lang="en-US" sz="2000" b="1" i="0" u="none" strike="noStrike" cap="none" normalizeH="0" baseline="30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rPr>
                <a:t>-1</a:t>
              </a:r>
              <a:r>
                <a:rPr kumimoji="0" lang="en-US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rPr>
                <a:t> --&gt; </a:t>
              </a:r>
              <a:r>
                <a:rPr kumimoji="0" lang="en-US" sz="2000" b="1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rPr>
                <a:t>NaCl</a:t>
              </a:r>
              <a:endPara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00656118"/>
      </p:ext>
    </p:extLst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0" y="111125"/>
            <a:ext cx="8915400" cy="6432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4800" dirty="0"/>
              <a:t>Dissecting an Element:</a:t>
            </a:r>
            <a:endParaRPr lang="en-US" sz="2400" dirty="0"/>
          </a:p>
          <a:p>
            <a:r>
              <a:rPr lang="en-US" sz="2800" b="1" u="sng" dirty="0"/>
              <a:t>In a neutral atom the following is true</a:t>
            </a:r>
            <a:r>
              <a:rPr lang="en-US" sz="2800" b="1" u="sng" dirty="0" smtClean="0"/>
              <a:t>:</a:t>
            </a:r>
            <a:endParaRPr lang="en-US" sz="2800" u="sng" dirty="0"/>
          </a:p>
          <a:p>
            <a:pPr marL="342900" indent="-342900">
              <a:buFont typeface="Arial"/>
              <a:buChar char="•"/>
            </a:pPr>
            <a:r>
              <a:rPr lang="en-US" sz="2800" dirty="0">
                <a:latin typeface="Arial Rounded MT Bold"/>
                <a:cs typeface="Arial Rounded MT Bold"/>
              </a:rPr>
              <a:t>Number of Protons = Atomic </a:t>
            </a:r>
            <a:r>
              <a:rPr lang="en-US" sz="2800" dirty="0" smtClean="0">
                <a:latin typeface="Arial Rounded MT Bold"/>
                <a:cs typeface="Arial Rounded MT Bold"/>
              </a:rPr>
              <a:t>Number</a:t>
            </a:r>
            <a:endParaRPr lang="en-US" sz="2800" dirty="0">
              <a:latin typeface="Arial Rounded MT Bold"/>
              <a:cs typeface="Arial Rounded MT Bold"/>
            </a:endParaRPr>
          </a:p>
          <a:p>
            <a:pPr marL="342900" indent="-342900">
              <a:buFont typeface="Arial"/>
              <a:buChar char="•"/>
            </a:pPr>
            <a:r>
              <a:rPr lang="en-US" sz="2800" dirty="0">
                <a:latin typeface="Arial Rounded MT Bold"/>
                <a:cs typeface="Arial Rounded MT Bold"/>
              </a:rPr>
              <a:t>Number of Electrons = Atomic Number*</a:t>
            </a:r>
            <a:r>
              <a:rPr lang="en-US" sz="2800" dirty="0" smtClean="0">
                <a:latin typeface="Arial Rounded MT Bold"/>
                <a:cs typeface="Arial Rounded MT Bold"/>
              </a:rPr>
              <a:t>*</a:t>
            </a:r>
            <a:endParaRPr lang="en-US" sz="2800" dirty="0">
              <a:latin typeface="Arial Rounded MT Bold"/>
              <a:cs typeface="Arial Rounded MT Bold"/>
            </a:endParaRPr>
          </a:p>
          <a:p>
            <a:pPr marL="342900" indent="-342900">
              <a:buFont typeface="Arial"/>
              <a:buChar char="•"/>
            </a:pPr>
            <a:r>
              <a:rPr lang="en-US" sz="2800" dirty="0">
                <a:latin typeface="Arial Rounded MT Bold"/>
                <a:cs typeface="Arial Rounded MT Bold"/>
              </a:rPr>
              <a:t>Number of Neutrons + Number of Protons = Atomic Mass*</a:t>
            </a:r>
            <a:r>
              <a:rPr lang="en-US" sz="2800" dirty="0" smtClean="0">
                <a:latin typeface="Arial Rounded MT Bold"/>
                <a:cs typeface="Arial Rounded MT Bold"/>
              </a:rPr>
              <a:t>*</a:t>
            </a:r>
            <a:endParaRPr lang="en-US" sz="2800" dirty="0">
              <a:latin typeface="Arial Rounded MT Bold"/>
              <a:cs typeface="Arial Rounded MT Bold"/>
            </a:endParaRPr>
          </a:p>
          <a:p>
            <a:pPr marL="342900" indent="-342900">
              <a:buFont typeface="Arial"/>
              <a:buChar char="•"/>
            </a:pPr>
            <a:r>
              <a:rPr lang="en-US" sz="2800" dirty="0">
                <a:latin typeface="Arial Rounded MT Bold"/>
                <a:cs typeface="Arial Rounded MT Bold"/>
              </a:rPr>
              <a:t>Number of Neutrons = Mass Number - Atomic Number</a:t>
            </a:r>
          </a:p>
          <a:p>
            <a:endParaRPr lang="en-US" sz="2800" dirty="0">
              <a:latin typeface="Arial Rounded MT Bold"/>
              <a:cs typeface="Arial Rounded MT Bold"/>
            </a:endParaRPr>
          </a:p>
          <a:p>
            <a:r>
              <a:rPr lang="en-US" sz="2800" b="1" u="sng" dirty="0">
                <a:latin typeface="Arial Rounded MT Bold"/>
                <a:cs typeface="Arial Rounded MT Bold"/>
              </a:rPr>
              <a:t>For </a:t>
            </a:r>
            <a:r>
              <a:rPr lang="en-US" sz="2800" b="1" u="sng" dirty="0" smtClean="0">
                <a:latin typeface="Arial Rounded MT Bold"/>
                <a:cs typeface="Arial Rounded MT Bold"/>
              </a:rPr>
              <a:t>Krypton</a:t>
            </a:r>
            <a:r>
              <a:rPr lang="en-US" sz="2800" b="1" u="sng" dirty="0">
                <a:latin typeface="Arial Rounded MT Bold"/>
                <a:cs typeface="Arial Rounded MT Bold"/>
              </a:rPr>
              <a:t>:</a:t>
            </a:r>
            <a:endParaRPr lang="en-US" sz="2800" u="sng" dirty="0">
              <a:latin typeface="Arial Rounded MT Bold"/>
              <a:cs typeface="Arial Rounded MT Bold"/>
            </a:endParaRPr>
          </a:p>
          <a:p>
            <a:pPr marL="342900" indent="-342900">
              <a:buFont typeface="Arial"/>
              <a:buChar char="•"/>
            </a:pPr>
            <a:r>
              <a:rPr lang="en-US" sz="2800" dirty="0">
                <a:latin typeface="Arial Rounded MT Bold"/>
                <a:cs typeface="Arial Rounded MT Bold"/>
              </a:rPr>
              <a:t>Number of Protons = Atomic Number = </a:t>
            </a:r>
            <a:r>
              <a:rPr lang="en-US" sz="2800" dirty="0" smtClean="0">
                <a:latin typeface="Arial Rounded MT Bold"/>
                <a:cs typeface="Arial Rounded MT Bold"/>
              </a:rPr>
              <a:t>36</a:t>
            </a:r>
            <a:endParaRPr lang="en-US" sz="2800" dirty="0">
              <a:latin typeface="Arial Rounded MT Bold"/>
              <a:cs typeface="Arial Rounded MT Bold"/>
            </a:endParaRPr>
          </a:p>
          <a:p>
            <a:pPr marL="342900" indent="-342900">
              <a:buFont typeface="Arial"/>
              <a:buChar char="•"/>
            </a:pPr>
            <a:r>
              <a:rPr lang="en-US" sz="2800" dirty="0">
                <a:latin typeface="Arial Rounded MT Bold"/>
                <a:cs typeface="Arial Rounded MT Bold"/>
              </a:rPr>
              <a:t>Number of Electrons= Atomic Number = </a:t>
            </a:r>
            <a:r>
              <a:rPr lang="en-US" sz="2800" dirty="0" smtClean="0">
                <a:latin typeface="Arial Rounded MT Bold"/>
                <a:cs typeface="Arial Rounded MT Bold"/>
              </a:rPr>
              <a:t>36</a:t>
            </a:r>
            <a:endParaRPr lang="en-US" sz="2800" dirty="0">
              <a:latin typeface="Arial Rounded MT Bold"/>
              <a:cs typeface="Arial Rounded MT Bold"/>
            </a:endParaRPr>
          </a:p>
          <a:p>
            <a:pPr marL="342900" indent="-342900">
              <a:buFont typeface="Arial"/>
              <a:buChar char="•"/>
            </a:pPr>
            <a:r>
              <a:rPr lang="en-US" sz="2800" dirty="0">
                <a:latin typeface="Arial Rounded MT Bold"/>
                <a:cs typeface="Arial Rounded MT Bold"/>
              </a:rPr>
              <a:t>Number of Neutrons = Mass Number-Atomic Number: 84 - 36 = 48</a:t>
            </a:r>
          </a:p>
        </p:txBody>
      </p:sp>
    </p:spTree>
    <p:extLst>
      <p:ext uri="{BB962C8B-B14F-4D97-AF65-F5344CB8AC3E}">
        <p14:creationId xmlns:p14="http://schemas.microsoft.com/office/powerpoint/2010/main" val="591030241"/>
      </p:ext>
    </p:extLst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762000"/>
          </a:xfrm>
        </p:spPr>
        <p:txBody>
          <a:bodyPr/>
          <a:lstStyle/>
          <a:p>
            <a:r>
              <a:rPr lang="en-US" dirty="0"/>
              <a:t>Ions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711" y="1600200"/>
            <a:ext cx="8880768" cy="1752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Kr+  is a positively charged Krypton ion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It lost an electron to become positive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It has 36 protons, </a:t>
            </a:r>
            <a:r>
              <a:rPr lang="en-US" sz="2800" dirty="0" smtClean="0"/>
              <a:t>and</a:t>
            </a:r>
            <a:r>
              <a:rPr lang="en-US" sz="2800" u="sng" dirty="0" smtClean="0"/>
              <a:t> 35 </a:t>
            </a:r>
            <a:r>
              <a:rPr lang="en-US" sz="2800" dirty="0" smtClean="0"/>
              <a:t>electrons</a:t>
            </a:r>
          </a:p>
          <a:p>
            <a:pPr>
              <a:lnSpc>
                <a:spcPct val="90000"/>
              </a:lnSpc>
            </a:pPr>
            <a:endParaRPr lang="en-US" sz="2800" dirty="0"/>
          </a:p>
          <a:p>
            <a:pPr>
              <a:lnSpc>
                <a:spcPct val="90000"/>
              </a:lnSpc>
            </a:pPr>
            <a:endParaRPr lang="en-US" sz="2800" dirty="0"/>
          </a:p>
        </p:txBody>
      </p:sp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0" y="685800"/>
            <a:ext cx="898520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 dirty="0"/>
              <a:t>An ion is an atom with a positive or negative charge. This means</a:t>
            </a:r>
          </a:p>
          <a:p>
            <a:r>
              <a:rPr lang="en-US" sz="2400" dirty="0"/>
              <a:t>it has either more or less electrons than protons.  </a:t>
            </a:r>
          </a:p>
        </p:txBody>
      </p:sp>
      <p:sp>
        <p:nvSpPr>
          <p:cNvPr id="37893" name="Rectangle 5"/>
          <p:cNvSpPr>
            <a:spLocks noChangeArrowheads="1"/>
          </p:cNvSpPr>
          <p:nvPr/>
        </p:nvSpPr>
        <p:spPr bwMode="auto">
          <a:xfrm>
            <a:off x="228600" y="3200400"/>
            <a:ext cx="8382000" cy="1435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800" dirty="0">
                <a:latin typeface="Arial Rounded MT Bold"/>
                <a:cs typeface="Arial Rounded MT Bold"/>
              </a:rPr>
              <a:t>Kr- is a negatively charged Krypton ion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800" dirty="0">
                <a:latin typeface="Arial Rounded MT Bold"/>
                <a:cs typeface="Arial Rounded MT Bold"/>
              </a:rPr>
              <a:t>It gained an electron to become negative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800" dirty="0">
                <a:latin typeface="Arial Rounded MT Bold"/>
                <a:cs typeface="Arial Rounded MT Bold"/>
              </a:rPr>
              <a:t>It has 36 protons and </a:t>
            </a:r>
            <a:r>
              <a:rPr lang="en-US" sz="2800" u="sng" dirty="0" smtClean="0">
                <a:latin typeface="Arial Rounded MT Bold"/>
                <a:cs typeface="Arial Rounded MT Bold"/>
              </a:rPr>
              <a:t>37 </a:t>
            </a:r>
            <a:r>
              <a:rPr lang="en-US" sz="2800" dirty="0" smtClean="0">
                <a:latin typeface="Arial Rounded MT Bold"/>
                <a:cs typeface="Arial Rounded MT Bold"/>
              </a:rPr>
              <a:t>electrons</a:t>
            </a:r>
            <a:endParaRPr lang="en-US" sz="2800" dirty="0">
              <a:latin typeface="Arial Rounded MT Bold"/>
              <a:cs typeface="Arial Rounded MT Bold"/>
            </a:endParaRPr>
          </a:p>
        </p:txBody>
      </p:sp>
      <p:sp>
        <p:nvSpPr>
          <p:cNvPr id="37894" name="Rectangle 6"/>
          <p:cNvSpPr>
            <a:spLocks noChangeArrowheads="1"/>
          </p:cNvSpPr>
          <p:nvPr/>
        </p:nvSpPr>
        <p:spPr bwMode="auto">
          <a:xfrm>
            <a:off x="0" y="5181600"/>
            <a:ext cx="9071714" cy="1435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800" dirty="0"/>
              <a:t>Finding Valence Electrons in an ion: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800" dirty="0"/>
              <a:t>If it positive subtract 1 electron from which column its in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800" dirty="0"/>
              <a:t>If it is negative add 1 electron</a:t>
            </a:r>
          </a:p>
        </p:txBody>
      </p:sp>
    </p:spTree>
    <p:extLst>
      <p:ext uri="{BB962C8B-B14F-4D97-AF65-F5344CB8AC3E}">
        <p14:creationId xmlns:p14="http://schemas.microsoft.com/office/powerpoint/2010/main" val="3825126668"/>
      </p:ext>
    </p:extLst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7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 build="p"/>
      <p:bldP spid="37893" grpId="0"/>
      <p:bldP spid="3789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74638"/>
            <a:ext cx="8382000" cy="1143000"/>
          </a:xfrm>
        </p:spPr>
        <p:txBody>
          <a:bodyPr/>
          <a:lstStyle/>
          <a:p>
            <a:r>
              <a:rPr lang="en-US" dirty="0"/>
              <a:t>Ion Practice</a:t>
            </a:r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3429000" cy="7620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5400" b="1" dirty="0"/>
              <a:t>Mg-</a:t>
            </a:r>
          </a:p>
        </p:txBody>
      </p:sp>
      <p:sp>
        <p:nvSpPr>
          <p:cNvPr id="46085" name="Rectangle 5"/>
          <p:cNvSpPr>
            <a:spLocks noChangeArrowheads="1"/>
          </p:cNvSpPr>
          <p:nvPr/>
        </p:nvSpPr>
        <p:spPr bwMode="auto">
          <a:xfrm>
            <a:off x="609600" y="2514600"/>
            <a:ext cx="3297898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 dirty="0"/>
              <a:t>Atomic number =</a:t>
            </a:r>
          </a:p>
        </p:txBody>
      </p:sp>
      <p:sp>
        <p:nvSpPr>
          <p:cNvPr id="46086" name="Rectangle 6"/>
          <p:cNvSpPr>
            <a:spLocks noChangeArrowheads="1"/>
          </p:cNvSpPr>
          <p:nvPr/>
        </p:nvSpPr>
        <p:spPr bwMode="auto">
          <a:xfrm>
            <a:off x="838200" y="3657600"/>
            <a:ext cx="2590800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3200" dirty="0"/>
              <a:t>Protons =</a:t>
            </a:r>
          </a:p>
        </p:txBody>
      </p:sp>
      <p:sp>
        <p:nvSpPr>
          <p:cNvPr id="46087" name="Rectangle 7"/>
          <p:cNvSpPr>
            <a:spLocks noChangeArrowheads="1"/>
          </p:cNvSpPr>
          <p:nvPr/>
        </p:nvSpPr>
        <p:spPr bwMode="auto">
          <a:xfrm>
            <a:off x="838200" y="4191000"/>
            <a:ext cx="2248933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 dirty="0"/>
              <a:t>Electrons =</a:t>
            </a:r>
          </a:p>
        </p:txBody>
      </p:sp>
      <p:sp>
        <p:nvSpPr>
          <p:cNvPr id="46088" name="Rectangle 8"/>
          <p:cNvSpPr>
            <a:spLocks noChangeArrowheads="1"/>
          </p:cNvSpPr>
          <p:nvPr/>
        </p:nvSpPr>
        <p:spPr bwMode="auto">
          <a:xfrm>
            <a:off x="838200" y="3048000"/>
            <a:ext cx="2910172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 dirty="0"/>
              <a:t>Mass number=</a:t>
            </a:r>
          </a:p>
        </p:txBody>
      </p:sp>
      <p:sp>
        <p:nvSpPr>
          <p:cNvPr id="46089" name="Rectangle 9"/>
          <p:cNvSpPr>
            <a:spLocks noChangeArrowheads="1"/>
          </p:cNvSpPr>
          <p:nvPr/>
        </p:nvSpPr>
        <p:spPr bwMode="auto">
          <a:xfrm>
            <a:off x="838200" y="4800600"/>
            <a:ext cx="2089434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 dirty="0"/>
              <a:t>Neutrons=</a:t>
            </a:r>
          </a:p>
        </p:txBody>
      </p:sp>
      <p:sp>
        <p:nvSpPr>
          <p:cNvPr id="46091" name="Rectangle 11"/>
          <p:cNvSpPr>
            <a:spLocks noChangeArrowheads="1"/>
          </p:cNvSpPr>
          <p:nvPr/>
        </p:nvSpPr>
        <p:spPr bwMode="auto">
          <a:xfrm>
            <a:off x="838200" y="5486400"/>
            <a:ext cx="3655969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 dirty="0"/>
              <a:t>Valence electrons=</a:t>
            </a:r>
          </a:p>
        </p:txBody>
      </p:sp>
    </p:spTree>
    <p:extLst>
      <p:ext uri="{BB962C8B-B14F-4D97-AF65-F5344CB8AC3E}">
        <p14:creationId xmlns:p14="http://schemas.microsoft.com/office/powerpoint/2010/main" val="2593353746"/>
      </p:ext>
    </p:extLst>
  </p:cSld>
  <p:clrMapOvr>
    <a:masterClrMapping/>
  </p:clrMapOvr>
  <p:transition xmlns:p14="http://schemas.microsoft.com/office/powerpoint/2010/main"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04800" y="152400"/>
            <a:ext cx="8229600" cy="6324600"/>
          </a:xfrm>
        </p:spPr>
        <p:txBody>
          <a:bodyPr>
            <a:normAutofit/>
          </a:bodyPr>
          <a:lstStyle/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sz="4000" b="1" u="sng" dirty="0" smtClean="0">
                <a:solidFill>
                  <a:srgbClr val="FFFF00"/>
                </a:solidFill>
                <a:latin typeface="Arial Rounded MT Bold" pitchFamily="34" charset="0"/>
              </a:rPr>
              <a:t>Natural elements</a:t>
            </a:r>
          </a:p>
          <a:p>
            <a:pPr marL="722376" lvl="1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3200" b="1" u="sng" dirty="0" smtClean="0">
                <a:latin typeface="Arial Rounded MT Bold" pitchFamily="34" charset="0"/>
              </a:rPr>
              <a:t>25</a:t>
            </a:r>
            <a:r>
              <a:rPr lang="en-US" sz="3200" dirty="0" smtClean="0">
                <a:latin typeface="Arial Rounded MT Bold" pitchFamily="34" charset="0"/>
              </a:rPr>
              <a:t> are essential to living things</a:t>
            </a:r>
          </a:p>
          <a:p>
            <a:pPr marL="722376" lvl="1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3200" dirty="0" smtClean="0">
                <a:latin typeface="Arial Rounded MT Bold" pitchFamily="34" charset="0"/>
              </a:rPr>
              <a:t>Carbon (C), Hydrogen (H), Oxygen (O), </a:t>
            </a:r>
            <a:r>
              <a:rPr lang="en-US" sz="3200" dirty="0" smtClean="0">
                <a:latin typeface="Arial Rounded MT Bold" pitchFamily="34" charset="0"/>
              </a:rPr>
              <a:t>Nitrogen </a:t>
            </a:r>
            <a:r>
              <a:rPr lang="en-US" sz="3200" dirty="0" smtClean="0">
                <a:latin typeface="Arial Rounded MT Bold" pitchFamily="34" charset="0"/>
              </a:rPr>
              <a:t>(N), make up 96% of human mass</a:t>
            </a:r>
            <a:endParaRPr lang="en-US" sz="3200" dirty="0">
              <a:latin typeface="Arial Rounded MT Bold" pitchFamily="34" charset="0"/>
            </a:endParaRPr>
          </a:p>
        </p:txBody>
      </p:sp>
      <p:pic>
        <p:nvPicPr>
          <p:cNvPr id="1027" name="Picture 3" descr="C:\Documents and Settings\Staff\Local Settings\Temporary Internet Files\Content.IE5\XLFKO5QR\MP900438746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3200400"/>
            <a:ext cx="2743200" cy="3657600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57200" y="228600"/>
            <a:ext cx="8153400" cy="6324600"/>
          </a:xfrm>
        </p:spPr>
        <p:txBody>
          <a:bodyPr>
            <a:normAutofit/>
          </a:bodyPr>
          <a:lstStyle/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sz="4000" b="1" u="sng" dirty="0" smtClean="0">
                <a:solidFill>
                  <a:srgbClr val="FFFF00"/>
                </a:solidFill>
                <a:latin typeface="Eras Demi ITC" pitchFamily="34" charset="0"/>
              </a:rPr>
              <a:t>Trace elements</a:t>
            </a:r>
          </a:p>
          <a:p>
            <a:pPr marL="722376" lvl="1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3600" dirty="0" smtClean="0">
                <a:latin typeface="Eras Demi ITC" pitchFamily="34" charset="0"/>
              </a:rPr>
              <a:t>Found in very </a:t>
            </a:r>
            <a:r>
              <a:rPr lang="en-US" sz="3600" b="1" u="sng" dirty="0" smtClean="0">
                <a:latin typeface="Eras Demi ITC" pitchFamily="34" charset="0"/>
              </a:rPr>
              <a:t>small</a:t>
            </a:r>
            <a:r>
              <a:rPr lang="en-US" sz="3600" b="1" dirty="0" smtClean="0">
                <a:latin typeface="Eras Demi ITC" pitchFamily="34" charset="0"/>
              </a:rPr>
              <a:t> </a:t>
            </a:r>
            <a:r>
              <a:rPr lang="en-US" sz="3600" dirty="0" smtClean="0">
                <a:latin typeface="Eras Demi ITC" pitchFamily="34" charset="0"/>
              </a:rPr>
              <a:t>amounts but are </a:t>
            </a:r>
            <a:r>
              <a:rPr lang="en-US" sz="3600" b="1" u="sng" dirty="0" smtClean="0">
                <a:latin typeface="Eras Demi ITC" pitchFamily="34" charset="0"/>
              </a:rPr>
              <a:t>essential </a:t>
            </a:r>
            <a:r>
              <a:rPr lang="en-US" sz="3600" dirty="0" smtClean="0">
                <a:latin typeface="Eras Demi ITC" pitchFamily="34" charset="0"/>
              </a:rPr>
              <a:t>to proper cellular activities</a:t>
            </a:r>
          </a:p>
          <a:p>
            <a:pPr marL="1004951" lvl="2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3400" dirty="0" smtClean="0">
                <a:latin typeface="Arial Rounded MT Bold" pitchFamily="34" charset="0"/>
              </a:rPr>
              <a:t>Ex: iron, magnesium, iodine</a:t>
            </a:r>
          </a:p>
          <a:p>
            <a:pPr marL="722376" lvl="1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US" sz="3600" dirty="0">
              <a:latin typeface="Eras Demi ITC" pitchFamily="34" charset="0"/>
            </a:endParaRPr>
          </a:p>
        </p:txBody>
      </p:sp>
      <p:pic>
        <p:nvPicPr>
          <p:cNvPr id="16386" name="Picture 2" descr="t:\Documents and Settings\ASIM\My Documents\My Pictures\Microsoft Clip Organizer\na00121_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918406">
            <a:off x="4274169" y="4015164"/>
            <a:ext cx="3048000" cy="1921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ontent Placeholder 5"/>
          <p:cNvSpPr>
            <a:spLocks noGrp="1"/>
          </p:cNvSpPr>
          <p:nvPr>
            <p:ph idx="1"/>
          </p:nvPr>
        </p:nvSpPr>
        <p:spPr>
          <a:xfrm>
            <a:off x="228600" y="152400"/>
            <a:ext cx="8763000" cy="5973763"/>
          </a:xfrm>
        </p:spPr>
        <p:txBody>
          <a:bodyPr/>
          <a:lstStyle/>
          <a:p>
            <a:pPr eaLnBrk="1" hangingPunct="1"/>
            <a:r>
              <a:rPr lang="en-US" sz="3200" b="1" u="sng" dirty="0" smtClean="0"/>
              <a:t>ATOMS</a:t>
            </a:r>
            <a:r>
              <a:rPr lang="en-US" sz="3200" b="1" dirty="0" smtClean="0"/>
              <a:t> = </a:t>
            </a:r>
            <a:r>
              <a:rPr lang="en-US" sz="3200" b="1" dirty="0" smtClean="0"/>
              <a:t>Basic Building Blocks of all </a:t>
            </a:r>
            <a:r>
              <a:rPr lang="en-US" sz="3200" b="1" dirty="0" smtClean="0"/>
              <a:t>matter. </a:t>
            </a:r>
          </a:p>
          <a:p>
            <a:pPr lvl="1" eaLnBrk="1" hangingPunct="1"/>
            <a:r>
              <a:rPr lang="en-US" sz="2800" dirty="0" smtClean="0"/>
              <a:t>Smallest </a:t>
            </a:r>
            <a:r>
              <a:rPr lang="en-US" sz="2800" dirty="0" smtClean="0"/>
              <a:t>particle of an element that has the characteristics of that element</a:t>
            </a:r>
          </a:p>
          <a:p>
            <a:pPr eaLnBrk="1" hangingPunct="1"/>
            <a:endParaRPr lang="en-US" sz="2400" dirty="0" smtClean="0">
              <a:latin typeface="Eras Demi ITC" pitchFamily="34" charset="0"/>
            </a:endParaRPr>
          </a:p>
          <a:p>
            <a:pPr eaLnBrk="1" hangingPunct="1"/>
            <a:endParaRPr lang="en-US" dirty="0" smtClean="0"/>
          </a:p>
        </p:txBody>
      </p:sp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1295400" y="2438400"/>
            <a:ext cx="6248400" cy="4419600"/>
            <a:chOff x="3492" y="972"/>
            <a:chExt cx="4716" cy="2938"/>
          </a:xfrm>
        </p:grpSpPr>
        <p:pic>
          <p:nvPicPr>
            <p:cNvPr id="1027" name="Picture 3" descr="http://web.buddyproject.org/web017/web017/images/atom.JPG"/>
            <p:cNvPicPr>
              <a:picLocks noChangeAspect="1" noChangeArrowheads="1"/>
            </p:cNvPicPr>
            <p:nvPr/>
          </p:nvPicPr>
          <p:blipFill>
            <a:blip r:embed="rId2" r:link="rId3" cstate="print"/>
            <a:srcRect/>
            <a:stretch>
              <a:fillRect/>
            </a:stretch>
          </p:blipFill>
          <p:spPr bwMode="auto">
            <a:xfrm>
              <a:off x="3492" y="972"/>
              <a:ext cx="4716" cy="29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28" name="Text Box 4"/>
            <p:cNvSpPr txBox="1">
              <a:spLocks noChangeArrowheads="1"/>
            </p:cNvSpPr>
            <p:nvPr/>
          </p:nvSpPr>
          <p:spPr bwMode="auto">
            <a:xfrm>
              <a:off x="3492" y="972"/>
              <a:ext cx="2160" cy="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</a:rPr>
                <a:t>Nitrogen Atom</a:t>
              </a:r>
              <a:endPara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</a:endParaRPr>
            </a:p>
          </p:txBody>
        </p:sp>
      </p:grpSp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algn="ctr"/>
            <a:r>
              <a:rPr lang="en-US" sz="3600" dirty="0" smtClean="0">
                <a:solidFill>
                  <a:srgbClr val="FFFF00"/>
                </a:solidFill>
                <a:latin typeface="Arial Rounded MT Bold" pitchFamily="34" charset="0"/>
              </a:rPr>
              <a:t>3 </a:t>
            </a:r>
            <a:r>
              <a:rPr lang="en-US" sz="3600" u="sng" dirty="0" smtClean="0">
                <a:solidFill>
                  <a:srgbClr val="FFFF00"/>
                </a:solidFill>
                <a:latin typeface="Arial Rounded MT Bold" pitchFamily="34" charset="0"/>
              </a:rPr>
              <a:t>Subatomic</a:t>
            </a:r>
            <a:r>
              <a:rPr lang="en-US" sz="3600" dirty="0" smtClean="0">
                <a:solidFill>
                  <a:srgbClr val="FFFF00"/>
                </a:solidFill>
                <a:latin typeface="Arial Rounded MT Bold" pitchFamily="34" charset="0"/>
              </a:rPr>
              <a:t> particles make up an atom: </a:t>
            </a:r>
            <a:r>
              <a:rPr lang="en-US" sz="3600" dirty="0" smtClean="0">
                <a:latin typeface="Arial Rounded MT Bold" pitchFamily="34" charset="0"/>
              </a:rPr>
              <a:t/>
            </a:r>
            <a:br>
              <a:rPr lang="en-US" sz="3600" dirty="0" smtClean="0">
                <a:latin typeface="Arial Rounded MT Bold" pitchFamily="34" charset="0"/>
              </a:rPr>
            </a:br>
            <a:endParaRPr lang="en-US" sz="3600" dirty="0">
              <a:latin typeface="Arial Rounded MT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9144000" cy="5791200"/>
          </a:xfrm>
        </p:spPr>
        <p:txBody>
          <a:bodyPr/>
          <a:lstStyle/>
          <a:p>
            <a:pPr marL="677862" indent="-514350">
              <a:buNone/>
            </a:pPr>
            <a:r>
              <a:rPr lang="en-US" sz="3600" b="1" dirty="0" smtClean="0"/>
              <a:t>1. </a:t>
            </a:r>
            <a:r>
              <a:rPr lang="en-US" sz="3600" b="1" u="sng" dirty="0" smtClean="0"/>
              <a:t>Protons</a:t>
            </a:r>
            <a:r>
              <a:rPr lang="en-US" sz="3600" b="1" dirty="0" smtClean="0"/>
              <a:t> </a:t>
            </a:r>
            <a:r>
              <a:rPr lang="en-US" sz="3600" dirty="0" smtClean="0"/>
              <a:t>(P) = </a:t>
            </a:r>
            <a:r>
              <a:rPr lang="en-US" sz="3600" b="1" u="sng" dirty="0" smtClean="0"/>
              <a:t>positively </a:t>
            </a:r>
            <a:r>
              <a:rPr lang="en-US" sz="3600" dirty="0" smtClean="0"/>
              <a:t>charged </a:t>
            </a:r>
            <a:r>
              <a:rPr lang="en-US" sz="3600" dirty="0" smtClean="0"/>
              <a:t>particles. In the nucleus</a:t>
            </a:r>
            <a:endParaRPr lang="en-US" sz="3600" dirty="0" smtClean="0"/>
          </a:p>
          <a:p>
            <a:pPr marL="677862" indent="-514350">
              <a:buNone/>
            </a:pPr>
            <a:r>
              <a:rPr lang="en-US" sz="3600" b="1" dirty="0" smtClean="0"/>
              <a:t>2. </a:t>
            </a:r>
            <a:r>
              <a:rPr lang="en-US" sz="3600" b="1" u="sng" dirty="0" smtClean="0"/>
              <a:t>Neutrons </a:t>
            </a:r>
            <a:r>
              <a:rPr lang="en-US" sz="3600" dirty="0" smtClean="0"/>
              <a:t>(N) = no charge (</a:t>
            </a:r>
            <a:r>
              <a:rPr lang="en-US" sz="3600" b="1" u="sng" dirty="0" smtClean="0"/>
              <a:t>neutral</a:t>
            </a:r>
            <a:r>
              <a:rPr lang="en-US" sz="3600" dirty="0" smtClean="0"/>
              <a:t>), In the nucleus</a:t>
            </a:r>
          </a:p>
          <a:p>
            <a:pPr marL="677862" indent="-514350">
              <a:buNone/>
            </a:pPr>
            <a:r>
              <a:rPr lang="en-US" sz="3600" b="1" dirty="0"/>
              <a:t>3. </a:t>
            </a:r>
            <a:r>
              <a:rPr lang="en-US" sz="3600" b="1" u="sng" dirty="0"/>
              <a:t>Electrons </a:t>
            </a:r>
            <a:r>
              <a:rPr lang="en-US" sz="3600" dirty="0"/>
              <a:t>(e-) = (</a:t>
            </a:r>
            <a:r>
              <a:rPr lang="en-US" sz="3600" b="1" u="sng" dirty="0"/>
              <a:t>negative </a:t>
            </a:r>
            <a:r>
              <a:rPr lang="en-US" sz="3600" dirty="0" smtClean="0"/>
              <a:t>charge. Outside the nucleus </a:t>
            </a:r>
            <a:endParaRPr lang="en-US" sz="3600" dirty="0"/>
          </a:p>
        </p:txBody>
      </p:sp>
      <p:pic>
        <p:nvPicPr>
          <p:cNvPr id="11268" name="Picture 4" descr="http://t2.gstatic.com/images?q=tbn:ANd9GcS1PFEWlJbzfDXB9BEE3rTAnwGrkQOD0fiafqlEguo7EOhTf7-Bkg"/>
          <p:cNvPicPr>
            <a:picLocks noChangeAspect="1" noChangeArrowheads="1"/>
          </p:cNvPicPr>
          <p:nvPr/>
        </p:nvPicPr>
        <p:blipFill>
          <a:blip r:embed="rId2" cstate="print"/>
          <a:srcRect l="7533" t="7477" b="12068"/>
          <a:stretch>
            <a:fillRect/>
          </a:stretch>
        </p:blipFill>
        <p:spPr bwMode="auto">
          <a:xfrm>
            <a:off x="10091" y="4253543"/>
            <a:ext cx="3996214" cy="26044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http://www.e-cleanenergy.com/images/img_atom.gif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867400" y="3788918"/>
            <a:ext cx="3276600" cy="30690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 algn="ctr"/>
            <a:r>
              <a:rPr lang="en-US" sz="5400" b="1" dirty="0" smtClean="0">
                <a:solidFill>
                  <a:srgbClr val="FFFF00"/>
                </a:solidFill>
                <a:latin typeface="Arial Rounded MT Bold" pitchFamily="34" charset="0"/>
              </a:rPr>
              <a:t>2 parts of an atom:</a:t>
            </a:r>
            <a:r>
              <a:rPr lang="en-US" sz="5400" dirty="0" smtClean="0">
                <a:latin typeface="Arial Rounded MT Bold" pitchFamily="34" charset="0"/>
              </a:rPr>
              <a:t/>
            </a:r>
            <a:br>
              <a:rPr lang="en-US" sz="5400" dirty="0" smtClean="0">
                <a:latin typeface="Arial Rounded MT Bold" pitchFamily="34" charset="0"/>
              </a:rPr>
            </a:br>
            <a:endParaRPr lang="en-US" sz="5400" dirty="0">
              <a:latin typeface="Arial Rounded MT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5135563"/>
          </a:xfrm>
        </p:spPr>
        <p:txBody>
          <a:bodyPr/>
          <a:lstStyle/>
          <a:p>
            <a:pPr>
              <a:buNone/>
            </a:pPr>
            <a:r>
              <a:rPr lang="en-US" b="1" dirty="0" smtClean="0"/>
              <a:t>1</a:t>
            </a:r>
            <a:r>
              <a:rPr lang="en-US" sz="3200" b="1" dirty="0" smtClean="0"/>
              <a:t>. </a:t>
            </a:r>
            <a:r>
              <a:rPr lang="en-US" sz="3200" b="1" u="sng" dirty="0" smtClean="0"/>
              <a:t>Nucleus</a:t>
            </a:r>
            <a:r>
              <a:rPr lang="en-US" sz="3200" dirty="0" smtClean="0"/>
              <a:t> = Center of atom; contains </a:t>
            </a:r>
            <a:r>
              <a:rPr lang="en-US" sz="3200" b="1" u="sng" dirty="0" smtClean="0"/>
              <a:t>protons</a:t>
            </a:r>
            <a:r>
              <a:rPr lang="en-US" sz="3200" b="1" dirty="0" smtClean="0"/>
              <a:t> </a:t>
            </a:r>
            <a:r>
              <a:rPr lang="en-US" sz="3200" dirty="0" smtClean="0"/>
              <a:t>&amp; </a:t>
            </a:r>
            <a:r>
              <a:rPr lang="en-US" sz="3200" b="1" u="sng" dirty="0" smtClean="0"/>
              <a:t>neutrons</a:t>
            </a:r>
            <a:endParaRPr lang="en-US" sz="3200" dirty="0" smtClean="0"/>
          </a:p>
          <a:p>
            <a:pPr>
              <a:buNone/>
            </a:pPr>
            <a:endParaRPr lang="en-US" sz="1200" b="1" u="sng" dirty="0" smtClean="0"/>
          </a:p>
          <a:p>
            <a:pPr>
              <a:buNone/>
            </a:pPr>
            <a:r>
              <a:rPr lang="en-US" sz="3200" b="1" dirty="0" smtClean="0"/>
              <a:t>2. </a:t>
            </a:r>
            <a:r>
              <a:rPr lang="en-US" sz="3200" b="1" u="sng" dirty="0" smtClean="0"/>
              <a:t>Electron cloud/energy levels</a:t>
            </a:r>
            <a:r>
              <a:rPr lang="en-US" sz="3200" dirty="0" smtClean="0"/>
              <a:t> – around the nucleus</a:t>
            </a:r>
            <a:endParaRPr lang="en-US" sz="3200" dirty="0"/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981200" y="3581400"/>
            <a:ext cx="5257800" cy="3276600"/>
            <a:chOff x="3492" y="972"/>
            <a:chExt cx="4716" cy="2938"/>
          </a:xfrm>
        </p:grpSpPr>
        <p:pic>
          <p:nvPicPr>
            <p:cNvPr id="5" name="Picture 3" descr="http://web.buddyproject.org/web017/web017/images/atom.JPG"/>
            <p:cNvPicPr>
              <a:picLocks noChangeAspect="1" noChangeArrowheads="1"/>
            </p:cNvPicPr>
            <p:nvPr/>
          </p:nvPicPr>
          <p:blipFill>
            <a:blip r:embed="rId2" r:link="rId3" cstate="print"/>
            <a:srcRect/>
            <a:stretch>
              <a:fillRect/>
            </a:stretch>
          </p:blipFill>
          <p:spPr bwMode="auto">
            <a:xfrm>
              <a:off x="3492" y="972"/>
              <a:ext cx="4716" cy="29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Text Box 4"/>
            <p:cNvSpPr txBox="1">
              <a:spLocks noChangeArrowheads="1"/>
            </p:cNvSpPr>
            <p:nvPr/>
          </p:nvSpPr>
          <p:spPr bwMode="auto">
            <a:xfrm>
              <a:off x="3492" y="972"/>
              <a:ext cx="2160" cy="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</a:rPr>
                <a:t>Nitrogen Atom</a:t>
              </a:r>
              <a:endPara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</a:endParaRPr>
            </a:p>
          </p:txBody>
        </p:sp>
      </p:grpSp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33400"/>
            <a:ext cx="5562600" cy="5257800"/>
          </a:xfrm>
        </p:spPr>
        <p:txBody>
          <a:bodyPr/>
          <a:lstStyle/>
          <a:p>
            <a:pPr marL="419100" lvl="1" indent="-382588">
              <a:buSzPct val="80000"/>
              <a:buFont typeface="Wingdings 2" pitchFamily="18" charset="2"/>
              <a:buChar char=""/>
            </a:pPr>
            <a:r>
              <a:rPr lang="en-US" sz="4400" dirty="0" smtClean="0"/>
              <a:t>Atoms contain an equal number of </a:t>
            </a:r>
            <a:r>
              <a:rPr lang="en-US" sz="4400" b="1" u="sng" dirty="0" smtClean="0"/>
              <a:t>protons</a:t>
            </a:r>
            <a:r>
              <a:rPr lang="en-US" sz="4400" dirty="0" smtClean="0"/>
              <a:t> and </a:t>
            </a:r>
            <a:r>
              <a:rPr lang="en-US" sz="4400" b="1" u="sng" dirty="0" smtClean="0"/>
              <a:t>electrons</a:t>
            </a:r>
            <a:r>
              <a:rPr lang="en-US" sz="4400" dirty="0" smtClean="0"/>
              <a:t> so the overall charge of an atom is </a:t>
            </a:r>
            <a:r>
              <a:rPr lang="en-US" sz="4400" b="1" u="sng" dirty="0" smtClean="0"/>
              <a:t>zero</a:t>
            </a:r>
            <a:r>
              <a:rPr lang="en-US" sz="4400" dirty="0" smtClean="0"/>
              <a:t>.</a:t>
            </a:r>
          </a:p>
          <a:p>
            <a:endParaRPr lang="en-US" dirty="0"/>
          </a:p>
        </p:txBody>
      </p:sp>
      <p:pic>
        <p:nvPicPr>
          <p:cNvPr id="9220" name="Picture 4" descr="http://www.historyforkids.org/scienceforkids/chemistry/atoms/pictures/oxygen.jpg"/>
          <p:cNvPicPr>
            <a:picLocks noChangeAspect="1" noChangeArrowheads="1"/>
          </p:cNvPicPr>
          <p:nvPr/>
        </p:nvPicPr>
        <p:blipFill>
          <a:blip r:embed="rId2" cstate="print"/>
          <a:srcRect l="2083" t="1938"/>
          <a:stretch>
            <a:fillRect/>
          </a:stretch>
        </p:blipFill>
        <p:spPr bwMode="auto">
          <a:xfrm>
            <a:off x="5257800" y="1981200"/>
            <a:ext cx="3886200" cy="3638145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257800" y="5486400"/>
            <a:ext cx="3886200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Oxygen  Atom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751</TotalTime>
  <Words>1225</Words>
  <Application>Microsoft Macintosh PowerPoint</Application>
  <PresentationFormat>On-screen Show (4:3)</PresentationFormat>
  <Paragraphs>188</Paragraphs>
  <Slides>36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Technic</vt:lpstr>
      <vt:lpstr>Elements and  Atoms</vt:lpstr>
      <vt:lpstr>I. ELEMENTS &amp; ATOMS: </vt:lpstr>
      <vt:lpstr>PowerPoint Presentation</vt:lpstr>
      <vt:lpstr>PowerPoint Presentation</vt:lpstr>
      <vt:lpstr>PowerPoint Presentation</vt:lpstr>
      <vt:lpstr>PowerPoint Presentation</vt:lpstr>
      <vt:lpstr>3 Subatomic particles make up an atom:  </vt:lpstr>
      <vt:lpstr>2 parts of an atom: </vt:lpstr>
      <vt:lpstr>PowerPoint Presentation</vt:lpstr>
      <vt:lpstr>II. ISOTOPES:</vt:lpstr>
      <vt:lpstr>II. ISOTOPES:</vt:lpstr>
      <vt:lpstr>III.ATOMIC NUMBER &amp; MASS NUMBER: </vt:lpstr>
      <vt:lpstr>IV.ENERGY LEVELS &amp; DIAGRAMING ATOMS:</vt:lpstr>
      <vt:lpstr>PowerPoint Presentation</vt:lpstr>
      <vt:lpstr>Ex: Helium (He) Atomic # = 2; Mass # = 3  </vt:lpstr>
      <vt:lpstr>Ex: Chlorine (Cl) Atomic # = 17; Mass # = 35 </vt:lpstr>
      <vt:lpstr>Ex: Carbon (C) Atomic # = 6; Mass # = 14 </vt:lpstr>
      <vt:lpstr>What are Valence Electrons?</vt:lpstr>
      <vt:lpstr>I. COMPOUNDS &amp; BONDING: </vt:lpstr>
      <vt:lpstr>I. COMPOUNDS &amp; BONDING: </vt:lpstr>
      <vt:lpstr>PowerPoint Presentation</vt:lpstr>
      <vt:lpstr>I. COMPOUNDS &amp; BONDING: </vt:lpstr>
      <vt:lpstr>II. POLAR Covalent Bonds </vt:lpstr>
      <vt:lpstr>II. WATER IS POLAR </vt:lpstr>
      <vt:lpstr>II. WATER IS POLAR</vt:lpstr>
      <vt:lpstr>II. WATER IS POLAR</vt:lpstr>
      <vt:lpstr>III. UNIQUENESS OF WATER- due to its polarity! </vt:lpstr>
      <vt:lpstr>III. UNIQUENESS OF WATER- due to its polarity!</vt:lpstr>
      <vt:lpstr>I. COMPOUNDS &amp; BONDING: </vt:lpstr>
      <vt:lpstr>Ionic Bonding:</vt:lpstr>
      <vt:lpstr>PowerPoint Presentation</vt:lpstr>
      <vt:lpstr>PowerPoint Presentation</vt:lpstr>
      <vt:lpstr>PowerPoint Presentation</vt:lpstr>
      <vt:lpstr>PowerPoint Presentation</vt:lpstr>
      <vt:lpstr>Ions</vt:lpstr>
      <vt:lpstr>Ion Practice</vt:lpstr>
    </vt:vector>
  </TitlesOfParts>
  <Company> 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Elements and Atoms</dc:title>
  <dc:creator> </dc:creator>
  <cp:lastModifiedBy>officeuser</cp:lastModifiedBy>
  <cp:revision>86</cp:revision>
  <dcterms:created xsi:type="dcterms:W3CDTF">2008-09-10T14:16:20Z</dcterms:created>
  <dcterms:modified xsi:type="dcterms:W3CDTF">2015-08-24T19:29:56Z</dcterms:modified>
</cp:coreProperties>
</file>