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267" r:id="rId10"/>
    <p:sldId id="268" r:id="rId11"/>
    <p:sldId id="271" r:id="rId12"/>
    <p:sldId id="270" r:id="rId13"/>
    <p:sldId id="273" r:id="rId14"/>
    <p:sldId id="274" r:id="rId15"/>
    <p:sldId id="277" r:id="rId16"/>
    <p:sldId id="278" r:id="rId17"/>
    <p:sldId id="361" r:id="rId18"/>
    <p:sldId id="289" r:id="rId19"/>
    <p:sldId id="290" r:id="rId20"/>
    <p:sldId id="291" r:id="rId21"/>
    <p:sldId id="367" r:id="rId22"/>
    <p:sldId id="292" r:id="rId23"/>
    <p:sldId id="294" r:id="rId24"/>
    <p:sldId id="295" r:id="rId25"/>
    <p:sldId id="296" r:id="rId26"/>
    <p:sldId id="297" r:id="rId27"/>
    <p:sldId id="366" r:id="rId28"/>
    <p:sldId id="299" r:id="rId29"/>
    <p:sldId id="300" r:id="rId30"/>
    <p:sldId id="303" r:id="rId31"/>
    <p:sldId id="301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77" r:id="rId44"/>
    <p:sldId id="379" r:id="rId45"/>
    <p:sldId id="380" r:id="rId46"/>
    <p:sldId id="378" r:id="rId47"/>
    <p:sldId id="360" r:id="rId48"/>
    <p:sldId id="368" r:id="rId49"/>
    <p:sldId id="381" r:id="rId50"/>
    <p:sldId id="382" r:id="rId51"/>
    <p:sldId id="331" r:id="rId52"/>
    <p:sldId id="332" r:id="rId53"/>
    <p:sldId id="333" r:id="rId54"/>
    <p:sldId id="337" r:id="rId55"/>
    <p:sldId id="334" r:id="rId56"/>
    <p:sldId id="338" r:id="rId57"/>
    <p:sldId id="341" r:id="rId58"/>
    <p:sldId id="342" r:id="rId59"/>
    <p:sldId id="343" r:id="rId60"/>
    <p:sldId id="344" r:id="rId61"/>
    <p:sldId id="363" r:id="rId62"/>
    <p:sldId id="345" r:id="rId63"/>
    <p:sldId id="350" r:id="rId64"/>
    <p:sldId id="354" r:id="rId65"/>
    <p:sldId id="355" r:id="rId66"/>
    <p:sldId id="356" r:id="rId67"/>
    <p:sldId id="358" r:id="rId68"/>
    <p:sldId id="357" r:id="rId69"/>
    <p:sldId id="359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66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961" autoAdjust="0"/>
    <p:restoredTop sz="94660"/>
  </p:normalViewPr>
  <p:slideViewPr>
    <p:cSldViewPr>
      <p:cViewPr varScale="1">
        <p:scale>
          <a:sx n="69" d="100"/>
          <a:sy n="69" d="100"/>
        </p:scale>
        <p:origin x="-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839AB-9334-CE4E-8AB2-90871A2035C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49AD3-454D-0448-8AE0-346D4CF2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43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02BEB-E490-44C6-BD58-E4600CDB4A87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3E35-DFD7-4CC9-8BB4-E07C7162E3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3E35-DFD7-4CC9-8BB4-E07C7162E30D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3E35-DFD7-4CC9-8BB4-E07C7162E30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3E35-DFD7-4CC9-8BB4-E07C7162E30D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1328"/>
            <a:ext cx="8839200" cy="5224272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3200"/>
            </a:lvl1pPr>
            <a:lvl2pPr>
              <a:spcBef>
                <a:spcPts val="1200"/>
              </a:spcBef>
              <a:spcAft>
                <a:spcPts val="1200"/>
              </a:spcAft>
              <a:defRPr sz="3200"/>
            </a:lvl2pPr>
            <a:lvl3pPr>
              <a:spcBef>
                <a:spcPts val="1200"/>
              </a:spcBef>
              <a:spcAft>
                <a:spcPts val="1200"/>
              </a:spcAft>
              <a:defRPr sz="3200"/>
            </a:lvl3pPr>
            <a:lvl4pPr>
              <a:spcBef>
                <a:spcPts val="1200"/>
              </a:spcBef>
              <a:spcAft>
                <a:spcPts val="1200"/>
              </a:spcAft>
              <a:defRPr sz="3200"/>
            </a:lvl4pPr>
            <a:lvl5pPr>
              <a:spcBef>
                <a:spcPts val="1200"/>
              </a:spcBef>
              <a:spcAft>
                <a:spcPts val="1200"/>
              </a:spcAft>
              <a:defRPr sz="32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417638"/>
          </a:xfrm>
        </p:spPr>
        <p:txBody>
          <a:bodyPr rtlCol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>
              <a:defRPr b="1" u="sng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A1BCC2-19BE-4FDF-A29F-E59D78754BFB}" type="datetimeFigureOut">
              <a:rPr lang="en-US" smtClean="0"/>
              <a:pPr/>
              <a:t>2/14/17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CDDFF4C-5BC7-46B7-AFBE-C7026905E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wheel spokes="2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http://images.google.com/images?q=tbn:vQfLo8opbQ8J:history.nih.gov/exhibits/nirenberg/images/photos/01_mendel_pu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http://www.accessexcellence.org/RC/VL/GG/images/genes.gi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http://www.biologycorner.com/resources/DNA-colored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images.google.com/images?q=tbn:vQfLo8opbQ8J:history.nih.gov/exhibits/nirenberg/images/photos/01_mendel_pu.jpg" TargetMode="External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http://images.google.com/images?q=tbn:vQfLo8opbQ8J:history.nih.gov/exhibits/nirenberg/images/photos/01_mendel_pu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http://images.google.com/images?q=tbn:vQfLo8opbQ8J:history.nih.gov/exhibits/nirenberg/images/photos/01_mendel_pu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http://faculty.stcc.edu/nash/images/chromosomes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http://bio1151.nicerweb.com/doc/class/bio1151/Locked/media/ch14/14_09PunnettSquare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457200"/>
            <a:ext cx="7772400" cy="373379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Mendelian</a:t>
            </a:r>
            <a:r>
              <a:rPr lang="en-US" sz="9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Genetics</a:t>
            </a:r>
            <a:endParaRPr lang="en-US" sz="9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://images.google.com/images?q=tbn:vQfLo8opbQ8J:history.nih.gov/exhibits/nirenberg/images/photos/01_mendel_pu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200400" y="2895600"/>
            <a:ext cx="301307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4953000" cy="5638800"/>
          </a:xfrm>
        </p:spPr>
        <p:txBody>
          <a:bodyPr>
            <a:normAutofit/>
          </a:bodyPr>
          <a:lstStyle/>
          <a:p>
            <a:pPr lvl="0"/>
            <a:r>
              <a:rPr lang="en-US" b="1" u="sng" dirty="0" smtClean="0"/>
              <a:t>GENETCS</a:t>
            </a:r>
            <a:r>
              <a:rPr lang="en-US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b</a:t>
            </a:r>
            <a:r>
              <a:rPr lang="en-US" dirty="0" smtClean="0"/>
              <a:t>ased </a:t>
            </a:r>
            <a:r>
              <a:rPr lang="en-US" dirty="0" smtClean="0"/>
              <a:t>on knowledge that traits are transmitted by </a:t>
            </a:r>
            <a:r>
              <a:rPr lang="en-US" b="1" u="sng" dirty="0" smtClean="0"/>
              <a:t>chromosomes, </a:t>
            </a:r>
            <a:r>
              <a:rPr lang="en-US" u="sng" dirty="0" smtClean="0"/>
              <a:t>which are made up of genes.</a:t>
            </a:r>
            <a:endParaRPr lang="en-US" sz="2400" dirty="0" smtClean="0"/>
          </a:p>
          <a:p>
            <a:r>
              <a:rPr lang="en-US" b="1" u="sng" dirty="0" smtClean="0"/>
              <a:t>G</a:t>
            </a:r>
            <a:r>
              <a:rPr lang="en-US" b="1" u="sng" dirty="0" smtClean="0"/>
              <a:t>enes</a:t>
            </a:r>
            <a:r>
              <a:rPr lang="en-US" dirty="0" smtClean="0"/>
              <a:t>, </a:t>
            </a:r>
            <a:r>
              <a:rPr lang="en-US" dirty="0" smtClean="0"/>
              <a:t>are </a:t>
            </a:r>
            <a:r>
              <a:rPr lang="en-US" dirty="0" smtClean="0"/>
              <a:t>pieces of </a:t>
            </a:r>
            <a:r>
              <a:rPr lang="en-US" u="sng" dirty="0" smtClean="0"/>
              <a:t>DNA</a:t>
            </a:r>
            <a:r>
              <a:rPr lang="en-US" dirty="0" smtClean="0"/>
              <a:t> that code for certain</a:t>
            </a:r>
            <a:r>
              <a:rPr lang="en-US" u="sng" dirty="0" smtClean="0"/>
              <a:t> traits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864" y="0"/>
            <a:ext cx="8991600" cy="9144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FUNDAMENTALS OF GENETICS</a:t>
            </a:r>
            <a:endParaRPr lang="en-US" dirty="0"/>
          </a:p>
        </p:txBody>
      </p:sp>
      <p:pic>
        <p:nvPicPr>
          <p:cNvPr id="2050" name="Picture 2" descr="http://www.accessexcellence.org/RC/VL/GG/images/genes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989691" y="1905000"/>
            <a:ext cx="4154309" cy="383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HEREDITY </a:t>
            </a:r>
            <a:r>
              <a:rPr lang="en-US" b="1" dirty="0" smtClean="0"/>
              <a:t>&amp; ENVIRONMENT</a:t>
            </a:r>
            <a:r>
              <a:rPr lang="en-US" dirty="0" smtClean="0"/>
              <a:t>--are the two great influences, acting together all through </a:t>
            </a:r>
            <a:r>
              <a:rPr lang="en-US" dirty="0" smtClean="0"/>
              <a:t>your </a:t>
            </a:r>
            <a:r>
              <a:rPr lang="en-US" dirty="0" smtClean="0"/>
              <a:t>life</a:t>
            </a:r>
            <a:r>
              <a:rPr lang="en-US" dirty="0" smtClean="0"/>
              <a:t>.</a:t>
            </a:r>
            <a:endParaRPr lang="en-US" sz="2400" dirty="0" smtClean="0"/>
          </a:p>
          <a:p>
            <a:pPr lvl="0"/>
            <a:r>
              <a:rPr lang="en-US" dirty="0"/>
              <a:t>Genetic messages determine what organisms </a:t>
            </a:r>
            <a:r>
              <a:rPr lang="en-US" b="1" u="sng" dirty="0"/>
              <a:t>may</a:t>
            </a:r>
            <a:r>
              <a:rPr lang="en-US" dirty="0"/>
              <a:t> become.</a:t>
            </a:r>
          </a:p>
          <a:p>
            <a:pPr lvl="0"/>
            <a:r>
              <a:rPr lang="en-US" dirty="0"/>
              <a:t>The interaction of messages and the environment determines what organisms </a:t>
            </a:r>
            <a:r>
              <a:rPr lang="en-US" b="1" u="sng" dirty="0"/>
              <a:t>do</a:t>
            </a:r>
            <a:r>
              <a:rPr lang="en-US" dirty="0"/>
              <a:t> become.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52400" y="0"/>
            <a:ext cx="9296400" cy="14176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WHAT MAKES YOU WHO YOU ARE TODAY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715000"/>
          </a:xfrm>
        </p:spPr>
        <p:txBody>
          <a:bodyPr/>
          <a:lstStyle/>
          <a:p>
            <a:pPr lvl="0"/>
            <a:r>
              <a:rPr lang="en-US" b="1" u="sng" dirty="0" smtClean="0"/>
              <a:t>ENVIRONMENT</a:t>
            </a:r>
            <a:r>
              <a:rPr lang="en-US" dirty="0" smtClean="0"/>
              <a:t> = All the outside forces that act on an organism.</a:t>
            </a:r>
            <a:endParaRPr lang="en-US" sz="2400" dirty="0" smtClean="0"/>
          </a:p>
          <a:p>
            <a:pPr lvl="2"/>
            <a:r>
              <a:rPr lang="en-US" dirty="0" smtClean="0"/>
              <a:t>Affects the development, later life, and the expression of hereditary traits of an organism.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FUNDAMENTALS OF GENETICS</a:t>
            </a:r>
            <a:endParaRPr lang="en-US" dirty="0"/>
          </a:p>
        </p:txBody>
      </p:sp>
      <p:pic>
        <p:nvPicPr>
          <p:cNvPr id="114690" name="Picture 2" descr="http://www.bayareaalliance.org/images/e-Environ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928" y="4495800"/>
            <a:ext cx="3555072" cy="2362200"/>
          </a:xfrm>
          <a:prstGeom prst="rect">
            <a:avLst/>
          </a:prstGeom>
          <a:noFill/>
        </p:spPr>
      </p:pic>
      <p:pic>
        <p:nvPicPr>
          <p:cNvPr id="114694" name="Picture 6" descr="http://www.temple.edu/undergrad/images/Main%20Pictures/pic_city-h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14800"/>
            <a:ext cx="4267200" cy="243952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28600"/>
            <a:ext cx="4953000" cy="6400800"/>
          </a:xfrm>
        </p:spPr>
        <p:txBody>
          <a:bodyPr>
            <a:normAutofit/>
          </a:bodyPr>
          <a:lstStyle/>
          <a:p>
            <a:pPr lvl="0"/>
            <a:r>
              <a:rPr lang="en-US" sz="4000" b="1" dirty="0" smtClean="0"/>
              <a:t>Organisms inherit </a:t>
            </a:r>
            <a:r>
              <a:rPr lang="en-US" sz="4000" b="1" u="sng" dirty="0" smtClean="0"/>
              <a:t>genetic messages</a:t>
            </a:r>
            <a:r>
              <a:rPr lang="en-US" sz="4000" b="1" dirty="0" smtClean="0"/>
              <a:t>, not traits!</a:t>
            </a:r>
            <a:endParaRPr lang="en-US" sz="4000" dirty="0" smtClean="0"/>
          </a:p>
          <a:p>
            <a:pPr lvl="0"/>
            <a:r>
              <a:rPr lang="en-US" sz="4000" dirty="0" smtClean="0"/>
              <a:t>Traits develop when genetic messages interact with the environment.</a:t>
            </a:r>
          </a:p>
          <a:p>
            <a:endParaRPr lang="en-US" sz="4000" dirty="0"/>
          </a:p>
        </p:txBody>
      </p:sp>
      <p:pic>
        <p:nvPicPr>
          <p:cNvPr id="4" name="Picture 2" descr="http://www.biologycorner.com/resources/DNA-colored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906963" y="1066878"/>
            <a:ext cx="4237037" cy="579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6172200" cy="5562600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/>
              <a:t>GREGOR MENDEL</a:t>
            </a:r>
            <a:r>
              <a:rPr lang="en-US" dirty="0" smtClean="0"/>
              <a:t> -“</a:t>
            </a:r>
            <a:r>
              <a:rPr lang="en-US" b="1" u="sng" dirty="0" smtClean="0"/>
              <a:t>Father of Genetics</a:t>
            </a:r>
            <a:r>
              <a:rPr lang="en-US" dirty="0" smtClean="0"/>
              <a:t>” – (1865) Austrian monk </a:t>
            </a:r>
            <a:endParaRPr lang="en-US" sz="2400" dirty="0" smtClean="0"/>
          </a:p>
          <a:p>
            <a:pPr lvl="2"/>
            <a:r>
              <a:rPr lang="en-US" dirty="0" smtClean="0"/>
              <a:t>His research with </a:t>
            </a:r>
            <a:r>
              <a:rPr lang="en-US" b="1" u="sng" dirty="0" smtClean="0"/>
              <a:t>garden peas</a:t>
            </a:r>
            <a:r>
              <a:rPr lang="en-US" dirty="0" smtClean="0"/>
              <a:t> </a:t>
            </a:r>
            <a:r>
              <a:rPr lang="en-US" dirty="0" smtClean="0"/>
              <a:t>(8 </a:t>
            </a:r>
            <a:r>
              <a:rPr lang="en-US" dirty="0" err="1" smtClean="0"/>
              <a:t>yrs</a:t>
            </a:r>
            <a:r>
              <a:rPr lang="en-US" dirty="0" smtClean="0"/>
              <a:t>) led </a:t>
            </a:r>
            <a:r>
              <a:rPr lang="en-US" dirty="0" smtClean="0"/>
              <a:t>to the discovery of the basic principles of heredity.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Gregor</a:t>
            </a:r>
            <a:r>
              <a:rPr lang="en-US" dirty="0" smtClean="0"/>
              <a:t> Mendel</a:t>
            </a:r>
            <a:endParaRPr lang="en-US" dirty="0"/>
          </a:p>
        </p:txBody>
      </p:sp>
      <p:pic>
        <p:nvPicPr>
          <p:cNvPr id="4098" name="Picture 2" descr="http://images.google.com/images?q=tbn:vQfLo8opbQ8J:history.nih.gov/exhibits/nirenberg/images/photos/01_mendel_pu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811963" y="381000"/>
            <a:ext cx="2332037" cy="30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7" name="Picture 1" descr="t:\Documents and Settings\LHOSTETT\My Documents\My Pictures\Microsoft Clip Organizer\j0215510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72000"/>
            <a:ext cx="2311651" cy="181672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</a:t>
            </a:r>
            <a:r>
              <a:rPr lang="en-US" dirty="0" smtClean="0"/>
              <a:t>tudied </a:t>
            </a:r>
            <a:r>
              <a:rPr lang="en-US" dirty="0" smtClean="0"/>
              <a:t>pea traits, each of which had a dominant &amp; a recessive form </a:t>
            </a:r>
            <a:r>
              <a:rPr lang="en-US" b="1" u="sng" dirty="0" smtClean="0"/>
              <a:t>(alleles).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The </a:t>
            </a:r>
            <a:r>
              <a:rPr lang="en-US" b="1" u="sng" dirty="0" smtClean="0"/>
              <a:t>dominant</a:t>
            </a:r>
            <a:r>
              <a:rPr lang="en-US" dirty="0" smtClean="0"/>
              <a:t> </a:t>
            </a:r>
            <a:r>
              <a:rPr lang="en-US" dirty="0" smtClean="0"/>
              <a:t>gene </a:t>
            </a:r>
            <a:r>
              <a:rPr lang="en-US" dirty="0" smtClean="0"/>
              <a:t>or allele is represented with a </a:t>
            </a:r>
            <a:r>
              <a:rPr lang="en-US" b="1" u="sng" dirty="0" smtClean="0"/>
              <a:t>capital </a:t>
            </a:r>
            <a:r>
              <a:rPr lang="en-US" b="1" u="sng" dirty="0" smtClean="0"/>
              <a:t>letter </a:t>
            </a:r>
            <a:r>
              <a:rPr lang="en-US" dirty="0"/>
              <a:t>(ex</a:t>
            </a:r>
            <a:r>
              <a:rPr lang="en-US" dirty="0" smtClean="0"/>
              <a:t>: B)</a:t>
            </a:r>
            <a:endParaRPr lang="en-US" dirty="0"/>
          </a:p>
          <a:p>
            <a:pPr lvl="0"/>
            <a:r>
              <a:rPr lang="en-US" b="1" u="sng" dirty="0" smtClean="0"/>
              <a:t>recessive </a:t>
            </a:r>
            <a:r>
              <a:rPr lang="en-US" b="1" u="sng" dirty="0" smtClean="0"/>
              <a:t>gene</a:t>
            </a:r>
            <a:r>
              <a:rPr lang="en-US" dirty="0" smtClean="0"/>
              <a:t> </a:t>
            </a:r>
            <a:r>
              <a:rPr lang="en-US" dirty="0" smtClean="0"/>
              <a:t>represented with </a:t>
            </a:r>
            <a:r>
              <a:rPr lang="en-US" dirty="0" smtClean="0"/>
              <a:t>a </a:t>
            </a:r>
            <a:r>
              <a:rPr lang="en-US" b="1" u="sng" dirty="0" smtClean="0"/>
              <a:t>lower case</a:t>
            </a:r>
            <a:r>
              <a:rPr lang="en-US" dirty="0" smtClean="0"/>
              <a:t> of that same letter (ex</a:t>
            </a:r>
            <a:r>
              <a:rPr lang="en-US" dirty="0" smtClean="0"/>
              <a:t>: </a:t>
            </a:r>
            <a:r>
              <a:rPr lang="en-US" dirty="0" smtClean="0"/>
              <a:t>b</a:t>
            </a:r>
            <a:r>
              <a:rPr lang="en-US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Gregor</a:t>
            </a:r>
            <a:r>
              <a:rPr lang="en-US" dirty="0" smtClean="0"/>
              <a:t> Mendel</a:t>
            </a:r>
            <a:endParaRPr lang="en-US" dirty="0"/>
          </a:p>
        </p:txBody>
      </p:sp>
      <p:pic>
        <p:nvPicPr>
          <p:cNvPr id="4" name="Picture 1" descr="t:\Documents and Settings\LHOSTETT\My Documents\My Pictures\Microsoft Clip Organizer\j0215510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04800"/>
            <a:ext cx="1439022" cy="113092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562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i="1" dirty="0" smtClean="0"/>
              <a:t>Mendel's traits included: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a. </a:t>
            </a:r>
            <a:r>
              <a:rPr lang="en-US" i="1" dirty="0" smtClean="0"/>
              <a:t>Seed shape</a:t>
            </a:r>
            <a:r>
              <a:rPr lang="en-US" dirty="0" smtClean="0"/>
              <a:t> ---  Round (R) or Wrinkled (r)</a:t>
            </a:r>
          </a:p>
          <a:p>
            <a:pPr>
              <a:buNone/>
            </a:pPr>
            <a:r>
              <a:rPr lang="en-US" dirty="0" smtClean="0"/>
              <a:t> b. </a:t>
            </a:r>
            <a:r>
              <a:rPr lang="en-US" i="1" dirty="0" smtClean="0"/>
              <a:t>Seed Color</a:t>
            </a:r>
            <a:r>
              <a:rPr lang="en-US" dirty="0" smtClean="0"/>
              <a:t> ---- Yellow (Y) or  Green (y)</a:t>
            </a:r>
          </a:p>
          <a:p>
            <a:pPr>
              <a:buNone/>
            </a:pPr>
            <a:r>
              <a:rPr lang="en-US" dirty="0" smtClean="0"/>
              <a:t> c. </a:t>
            </a:r>
            <a:r>
              <a:rPr lang="en-US" i="1" dirty="0" smtClean="0"/>
              <a:t>Pod Shape</a:t>
            </a:r>
            <a:r>
              <a:rPr lang="en-US" dirty="0" smtClean="0"/>
              <a:t> --- Smooth (S) or wrinkled (s)</a:t>
            </a:r>
          </a:p>
          <a:p>
            <a:pPr>
              <a:buNone/>
            </a:pPr>
            <a:r>
              <a:rPr lang="en-US" dirty="0" smtClean="0"/>
              <a:t>d. </a:t>
            </a:r>
            <a:r>
              <a:rPr lang="en-US" i="1" dirty="0" smtClean="0"/>
              <a:t>Pod Color</a:t>
            </a:r>
            <a:r>
              <a:rPr lang="en-US" dirty="0" smtClean="0"/>
              <a:t> ---  Green (G) or Yellow (g)</a:t>
            </a:r>
          </a:p>
          <a:p>
            <a:pPr>
              <a:buNone/>
            </a:pPr>
            <a:r>
              <a:rPr lang="en-US" dirty="0" smtClean="0"/>
              <a:t>e. </a:t>
            </a:r>
            <a:r>
              <a:rPr lang="en-US" i="1" dirty="0" smtClean="0"/>
              <a:t>Seed Coat Color</a:t>
            </a:r>
            <a:r>
              <a:rPr lang="en-US" dirty="0" smtClean="0"/>
              <a:t> ---  Gray (G) or White (g)</a:t>
            </a:r>
          </a:p>
          <a:p>
            <a:pPr>
              <a:buNone/>
            </a:pPr>
            <a:r>
              <a:rPr lang="en-US" dirty="0" smtClean="0"/>
              <a:t>f. </a:t>
            </a:r>
            <a:r>
              <a:rPr lang="en-US" i="1" dirty="0" smtClean="0"/>
              <a:t>Plant Height</a:t>
            </a:r>
            <a:r>
              <a:rPr lang="en-US" dirty="0" smtClean="0"/>
              <a:t> --- Tall (T) or Short (t)</a:t>
            </a:r>
          </a:p>
          <a:p>
            <a:pPr>
              <a:buNone/>
            </a:pPr>
            <a:r>
              <a:rPr lang="en-US" dirty="0" smtClean="0"/>
              <a:t>g. </a:t>
            </a:r>
            <a:r>
              <a:rPr lang="en-US" i="1" dirty="0" smtClean="0"/>
              <a:t>Flower color --- </a:t>
            </a:r>
            <a:r>
              <a:rPr lang="en-US" dirty="0" smtClean="0"/>
              <a:t>Purple (P) or white (p)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417638"/>
          </a:xfrm>
        </p:spPr>
        <p:txBody>
          <a:bodyPr/>
          <a:lstStyle/>
          <a:p>
            <a:r>
              <a:rPr lang="en-US" dirty="0" err="1" smtClean="0"/>
              <a:t>Gregor</a:t>
            </a:r>
            <a:r>
              <a:rPr lang="en-US" dirty="0" smtClean="0"/>
              <a:t> Mendel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715000"/>
          </a:xfrm>
        </p:spPr>
        <p:txBody>
          <a:bodyPr/>
          <a:lstStyle/>
          <a:p>
            <a:pPr marL="365760" lvl="2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dirty="0"/>
              <a:t>If both of our parents gave us the </a:t>
            </a:r>
            <a:r>
              <a:rPr lang="en-US" b="1" u="sng" dirty="0"/>
              <a:t>same</a:t>
            </a:r>
            <a:r>
              <a:rPr lang="en-US" dirty="0"/>
              <a:t> </a:t>
            </a:r>
            <a:r>
              <a:rPr lang="en-US" b="1" u="sng" dirty="0"/>
              <a:t>type</a:t>
            </a:r>
            <a:r>
              <a:rPr lang="en-US" dirty="0"/>
              <a:t> of gene – the same allele – then we are</a:t>
            </a:r>
            <a:r>
              <a:rPr lang="en-US" dirty="0" smtClean="0"/>
              <a:t>:</a:t>
            </a:r>
            <a:endParaRPr lang="en-US" b="1" dirty="0" smtClean="0"/>
          </a:p>
          <a:p>
            <a:pPr marL="365760" lvl="2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b="1" dirty="0" smtClean="0"/>
              <a:t>HOMOZYGOUS</a:t>
            </a:r>
            <a:r>
              <a:rPr lang="en-US" dirty="0" smtClean="0"/>
              <a:t> </a:t>
            </a:r>
            <a:r>
              <a:rPr lang="en-US" b="1" dirty="0" smtClean="0"/>
              <a:t>or pure</a:t>
            </a:r>
            <a:r>
              <a:rPr lang="en-US" dirty="0" smtClean="0"/>
              <a:t> (on both sets of our chromosomes, on both sets of genes; the allele is the </a:t>
            </a:r>
            <a:r>
              <a:rPr lang="en-US" b="1" u="sng" dirty="0" smtClean="0"/>
              <a:t>same</a:t>
            </a:r>
            <a:r>
              <a:rPr lang="en-US" dirty="0" smtClean="0"/>
              <a:t>). 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sz="4000" dirty="0"/>
          </a:p>
        </p:txBody>
      </p:sp>
      <p:pic>
        <p:nvPicPr>
          <p:cNvPr id="181250" name="Picture 2" descr="http://discover.edventures.com/images/termlib/h/homozygous/suppo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42733"/>
            <a:ext cx="4648200" cy="361526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lvl="0"/>
            <a:r>
              <a:rPr lang="en-US" dirty="0" smtClean="0"/>
              <a:t>If one parent gave us one type of gene and the other parent gave us a </a:t>
            </a:r>
            <a:r>
              <a:rPr lang="en-US" i="1" dirty="0" smtClean="0"/>
              <a:t>different</a:t>
            </a:r>
            <a:r>
              <a:rPr lang="en-US" dirty="0" smtClean="0"/>
              <a:t> type, then we are:</a:t>
            </a:r>
            <a:endParaRPr lang="en-US" sz="2400" dirty="0" smtClean="0"/>
          </a:p>
          <a:p>
            <a:pPr lvl="2"/>
            <a:r>
              <a:rPr lang="en-US" dirty="0" smtClean="0"/>
              <a:t> </a:t>
            </a:r>
            <a:r>
              <a:rPr lang="en-US" b="1" dirty="0" smtClean="0"/>
              <a:t>HETEROZYGOUS or hybrid</a:t>
            </a:r>
            <a:r>
              <a:rPr lang="en-US" dirty="0" smtClean="0"/>
              <a:t> – we have two different alleles. </a:t>
            </a:r>
            <a:endParaRPr lang="en-US" sz="2400" dirty="0" smtClean="0"/>
          </a:p>
          <a:p>
            <a:endParaRPr lang="en-US" sz="5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  <p:pic>
        <p:nvPicPr>
          <p:cNvPr id="91138" name="Picture 2" descr="http://discover.edventures.com/images/termlib/h/heterozygous/suppo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539067"/>
            <a:ext cx="4267200" cy="331893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6019800"/>
          </a:xfrm>
          <a:ln>
            <a:solidFill>
              <a:srgbClr val="7FD13B"/>
            </a:solidFill>
          </a:ln>
        </p:spPr>
        <p:txBody>
          <a:bodyPr/>
          <a:lstStyle/>
          <a:p>
            <a:pPr lvl="0"/>
            <a:r>
              <a:rPr lang="en-US" dirty="0" smtClean="0"/>
              <a:t>With MENDELIAN traits (the type of traits that Mendel </a:t>
            </a:r>
            <a:r>
              <a:rPr lang="en-US" dirty="0" smtClean="0"/>
              <a:t>studied) heterozygotes </a:t>
            </a:r>
            <a:r>
              <a:rPr lang="en-US" b="1" dirty="0" smtClean="0"/>
              <a:t>DO NOT</a:t>
            </a:r>
            <a:r>
              <a:rPr lang="en-US" dirty="0" smtClean="0"/>
              <a:t> have a</a:t>
            </a:r>
            <a:r>
              <a:rPr lang="en-US" b="1" u="sng" dirty="0" smtClean="0"/>
              <a:t> blend</a:t>
            </a:r>
            <a:r>
              <a:rPr lang="en-US" dirty="0" smtClean="0"/>
              <a:t> of the two alleles. 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2"/>
            <a:r>
              <a:rPr lang="en-US" dirty="0" smtClean="0"/>
              <a:t>Instead</a:t>
            </a:r>
            <a:r>
              <a:rPr lang="en-US" dirty="0" smtClean="0"/>
              <a:t>, one type of allele dominates </a:t>
            </a:r>
            <a:r>
              <a:rPr lang="en-US" dirty="0" smtClean="0"/>
              <a:t>and we </a:t>
            </a:r>
            <a:r>
              <a:rPr lang="en-US" dirty="0" smtClean="0"/>
              <a:t>show </a:t>
            </a:r>
            <a:r>
              <a:rPr lang="en-US" dirty="0" smtClean="0"/>
              <a:t>the characteristics of this allele only – it is the </a:t>
            </a:r>
            <a:r>
              <a:rPr lang="en-US" b="1" u="sng" dirty="0" smtClean="0"/>
              <a:t>DOMINANT</a:t>
            </a:r>
            <a:r>
              <a:rPr lang="en-US" b="1" dirty="0" smtClean="0"/>
              <a:t> trait</a:t>
            </a:r>
            <a:r>
              <a:rPr lang="en-US" dirty="0" smtClean="0"/>
              <a:t>. 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895600"/>
            <a:ext cx="5397500" cy="1676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733800" y="2667000"/>
            <a:ext cx="160020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33800" y="2667000"/>
            <a:ext cx="152400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 lvl="0"/>
            <a:r>
              <a:rPr lang="en-US" b="1" u="sng" dirty="0" smtClean="0"/>
              <a:t>Trait</a:t>
            </a:r>
            <a:r>
              <a:rPr lang="en-US" dirty="0" smtClean="0"/>
              <a:t> = any characteristic that can be passed from parent to offspring </a:t>
            </a:r>
          </a:p>
          <a:p>
            <a:pPr lvl="0"/>
            <a:r>
              <a:rPr lang="en-US" b="1" u="sng" dirty="0" smtClean="0"/>
              <a:t>Heredity </a:t>
            </a:r>
            <a:r>
              <a:rPr lang="en-US" dirty="0" smtClean="0"/>
              <a:t>= passing of traits from parent to offspring </a:t>
            </a:r>
          </a:p>
          <a:p>
            <a:r>
              <a:rPr lang="en-US" b="1" u="sng" dirty="0" smtClean="0"/>
              <a:t>Genetics</a:t>
            </a:r>
            <a:r>
              <a:rPr lang="en-US" dirty="0" smtClean="0"/>
              <a:t> = study of heredity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3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dirty="0" smtClean="0"/>
              <a:t>The recessive gene </a:t>
            </a:r>
            <a:r>
              <a:rPr lang="en-US" dirty="0" smtClean="0"/>
              <a:t>is still there on half of our chromosomes </a:t>
            </a:r>
            <a:endParaRPr lang="en-US" dirty="0" smtClean="0"/>
          </a:p>
          <a:p>
            <a:pPr marL="594360" lvl="4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dirty="0" smtClean="0"/>
              <a:t>It can still </a:t>
            </a:r>
            <a:r>
              <a:rPr lang="en-US" dirty="0" smtClean="0"/>
              <a:t>pass </a:t>
            </a:r>
            <a:r>
              <a:rPr lang="en-US" dirty="0" smtClean="0"/>
              <a:t>to </a:t>
            </a:r>
            <a:r>
              <a:rPr lang="en-US" dirty="0" smtClean="0"/>
              <a:t>our children, depending on </a:t>
            </a:r>
            <a:r>
              <a:rPr lang="en-US" dirty="0" smtClean="0"/>
              <a:t>meiosis</a:t>
            </a:r>
          </a:p>
          <a:p>
            <a:pPr marL="594360" lvl="4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dirty="0" smtClean="0"/>
              <a:t>BUT </a:t>
            </a:r>
            <a:r>
              <a:rPr lang="en-US" dirty="0" smtClean="0"/>
              <a:t>it </a:t>
            </a:r>
            <a:r>
              <a:rPr lang="en-US" b="1" dirty="0" smtClean="0"/>
              <a:t>DOES NOT</a:t>
            </a:r>
            <a:r>
              <a:rPr lang="en-US" dirty="0" smtClean="0"/>
              <a:t> affect us right now—it is the </a:t>
            </a:r>
            <a:r>
              <a:rPr lang="en-US" b="1" u="sng" dirty="0" smtClean="0"/>
              <a:t>RECESSIVE</a:t>
            </a:r>
            <a:r>
              <a:rPr lang="en-US" b="1" dirty="0" smtClean="0"/>
              <a:t> trait.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://www.mhref.com/color/genetics/tour/CHROM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399718" cy="60198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b="1" u="sng" dirty="0" smtClean="0"/>
              <a:t>GENOTYPE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b="1" dirty="0" smtClean="0"/>
              <a:t>type of genes</a:t>
            </a:r>
            <a:r>
              <a:rPr lang="en-US" dirty="0" smtClean="0"/>
              <a:t> that we have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800" dirty="0" smtClean="0"/>
              <a:t> </a:t>
            </a:r>
            <a:r>
              <a:rPr lang="en-US" b="1" u="sng" dirty="0" smtClean="0"/>
              <a:t>PHENOTYPE</a:t>
            </a:r>
            <a:r>
              <a:rPr lang="en-US" dirty="0" smtClean="0"/>
              <a:t> </a:t>
            </a:r>
            <a:r>
              <a:rPr lang="en-US" dirty="0" smtClean="0"/>
              <a:t>trait we </a:t>
            </a:r>
            <a:r>
              <a:rPr lang="en-US" b="1" u="sng" dirty="0" smtClean="0"/>
              <a:t>physically</a:t>
            </a:r>
            <a:r>
              <a:rPr lang="en-US" b="1" dirty="0" smtClean="0"/>
              <a:t> </a:t>
            </a:r>
            <a:r>
              <a:rPr lang="en-US" dirty="0" smtClean="0"/>
              <a:t>show (the type of allele that is expressed)</a:t>
            </a:r>
          </a:p>
          <a:p>
            <a:pPr marL="365760" lvl="2" indent="-256032"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dirty="0"/>
              <a:t>For example, if the </a:t>
            </a:r>
            <a:r>
              <a:rPr lang="en-US" b="1" u="sng" dirty="0"/>
              <a:t>dominant allele</a:t>
            </a:r>
            <a:r>
              <a:rPr lang="en-US" dirty="0"/>
              <a:t> of the eye color gene is </a:t>
            </a:r>
            <a:r>
              <a:rPr lang="en-US" b="1" dirty="0">
                <a:solidFill>
                  <a:srgbClr val="996600"/>
                </a:solidFill>
              </a:rPr>
              <a:t>brown</a:t>
            </a:r>
            <a:r>
              <a:rPr lang="en-US" dirty="0"/>
              <a:t> and the </a:t>
            </a:r>
            <a:r>
              <a:rPr lang="en-US" b="1" u="sng" dirty="0"/>
              <a:t>recessive allele</a:t>
            </a:r>
            <a:r>
              <a:rPr lang="en-US" dirty="0"/>
              <a:t> of the eye color gene is </a:t>
            </a:r>
            <a:r>
              <a:rPr lang="en-US" b="1" dirty="0">
                <a:solidFill>
                  <a:srgbClr val="0070C0"/>
                </a:solidFill>
              </a:rPr>
              <a:t>blue</a:t>
            </a:r>
            <a:r>
              <a:rPr lang="en-US" dirty="0"/>
              <a:t>, then the person could have the following possibilities: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  <p:pic>
        <p:nvPicPr>
          <p:cNvPr id="4" name="Picture 2" descr="http://discovermagazine.com/2009/jan/042/blue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327367"/>
            <a:ext cx="2362200" cy="1563710"/>
          </a:xfrm>
          <a:prstGeom prst="rect">
            <a:avLst/>
          </a:prstGeom>
          <a:noFill/>
        </p:spPr>
      </p:pic>
      <p:pic>
        <p:nvPicPr>
          <p:cNvPr id="5" name="Picture 2" descr="http://x-traspecialcreations.com/dolls/eyes/tiger%20brown%20eye%20co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250872"/>
            <a:ext cx="2209800" cy="160712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1. Two blue alleles, bb (one from</a:t>
            </a:r>
            <a:r>
              <a:rPr lang="en-US" b="1" u="sng" dirty="0" smtClean="0"/>
              <a:t> mom</a:t>
            </a:r>
            <a:r>
              <a:rPr lang="en-US" dirty="0" smtClean="0"/>
              <a:t>, one from </a:t>
            </a:r>
            <a:r>
              <a:rPr lang="en-US" b="1" u="sng" dirty="0" smtClean="0"/>
              <a:t>dad</a:t>
            </a:r>
            <a:r>
              <a:rPr lang="en-US" dirty="0" smtClean="0"/>
              <a:t>).</a:t>
            </a:r>
            <a:endParaRPr lang="en-US" sz="2400" dirty="0" smtClean="0"/>
          </a:p>
          <a:p>
            <a:pPr lvl="1"/>
            <a:r>
              <a:rPr lang="en-US" dirty="0" smtClean="0"/>
              <a:t>Genotype would be </a:t>
            </a:r>
            <a:r>
              <a:rPr lang="en-US" b="1" i="1" dirty="0" smtClean="0"/>
              <a:t>___________________</a:t>
            </a:r>
            <a:r>
              <a:rPr lang="en-US" dirty="0" smtClean="0"/>
              <a:t> </a:t>
            </a:r>
            <a:endParaRPr lang="en-US" sz="2400" dirty="0" smtClean="0"/>
          </a:p>
          <a:p>
            <a:pPr lvl="1"/>
            <a:r>
              <a:rPr lang="en-US" dirty="0" smtClean="0"/>
              <a:t>Phenotype would be __________________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  <p:pic>
        <p:nvPicPr>
          <p:cNvPr id="86018" name="Picture 2" descr="http://discovermagazine.com/2009/jan/042/blue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235" y="4572000"/>
            <a:ext cx="3136765" cy="2076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2667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homozygous  recessive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429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70C0"/>
                </a:solidFill>
              </a:rPr>
              <a:t>blue-eyed.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2. Two brown alleles, BB (one from mom, one from dad).</a:t>
            </a:r>
            <a:endParaRPr lang="en-US" sz="2400" dirty="0" smtClean="0"/>
          </a:p>
          <a:p>
            <a:pPr lvl="1"/>
            <a:r>
              <a:rPr lang="en-US" dirty="0" smtClean="0"/>
              <a:t> Genotype would be ___________________</a:t>
            </a:r>
            <a:r>
              <a:rPr lang="en-US" b="1" i="1" dirty="0" smtClean="0"/>
              <a:t> </a:t>
            </a:r>
            <a:endParaRPr lang="en-US" sz="2400" dirty="0" smtClean="0"/>
          </a:p>
          <a:p>
            <a:pPr lvl="1"/>
            <a:r>
              <a:rPr lang="en-US" dirty="0" smtClean="0"/>
              <a:t>Phenotype would be___________________</a:t>
            </a:r>
            <a:endParaRPr lang="en-US" sz="2400" dirty="0" smtClean="0">
              <a:solidFill>
                <a:srgbClr val="9966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  <p:pic>
        <p:nvPicPr>
          <p:cNvPr id="84994" name="Picture 2" descr="http://x-traspecialcreations.com/dolls/eyes/tiger%20brown%20eye%20co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648200"/>
            <a:ext cx="2724150" cy="198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2667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homozygous  dominant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34290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996600"/>
                </a:solidFill>
              </a:rPr>
              <a:t>brown-eyed.</a:t>
            </a:r>
            <a:endParaRPr lang="en-US" sz="4000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76200" y="1143000"/>
            <a:ext cx="9067800" cy="556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3. One brown and one blue allele, Bb (one from mom, one from dad). </a:t>
            </a:r>
            <a:endParaRPr lang="en-US" sz="2400" dirty="0" smtClean="0"/>
          </a:p>
          <a:p>
            <a:pPr lvl="1"/>
            <a:r>
              <a:rPr lang="en-US" dirty="0" smtClean="0"/>
              <a:t>Genotype would be</a:t>
            </a:r>
            <a:r>
              <a:rPr lang="en-US" i="1" dirty="0" smtClean="0"/>
              <a:t> ____________________</a:t>
            </a:r>
            <a:r>
              <a:rPr lang="en-US" u="sng" dirty="0" smtClean="0"/>
              <a:t> </a:t>
            </a:r>
            <a:endParaRPr lang="en-US" sz="2400" dirty="0" smtClean="0"/>
          </a:p>
          <a:p>
            <a:pPr lvl="1"/>
            <a:r>
              <a:rPr lang="en-US" dirty="0" smtClean="0"/>
              <a:t>Phenotype would be___________________</a:t>
            </a:r>
            <a:endParaRPr lang="en-US" sz="2400" dirty="0" smtClean="0">
              <a:solidFill>
                <a:srgbClr val="9966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  <p:pic>
        <p:nvPicPr>
          <p:cNvPr id="83970" name="Picture 2" descr="http://x-traspecialcreations.com/dolls/eyes/tiger%20brown%20eye%20co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14800"/>
            <a:ext cx="3486150" cy="25353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24400" y="30480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996600"/>
                </a:solidFill>
              </a:rPr>
              <a:t>brown-eyed.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22098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Heterozygous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When only </a:t>
            </a:r>
            <a:r>
              <a:rPr lang="en-US" b="1" u="sng" dirty="0" smtClean="0"/>
              <a:t>one</a:t>
            </a:r>
            <a:r>
              <a:rPr lang="en-US" dirty="0" smtClean="0"/>
              <a:t> trait is being studied in a genetic cross, it is called a </a:t>
            </a:r>
            <a:r>
              <a:rPr lang="en-US" b="1" i="1" u="sng" dirty="0" smtClean="0"/>
              <a:t>monohybrid cross</a:t>
            </a:r>
            <a:r>
              <a:rPr lang="en-US" dirty="0" smtClean="0"/>
              <a:t>. </a:t>
            </a:r>
            <a:endParaRPr lang="en-US" sz="2400" dirty="0" smtClean="0"/>
          </a:p>
          <a:p>
            <a:pPr lvl="1"/>
            <a:r>
              <a:rPr lang="en-US" dirty="0" smtClean="0"/>
              <a:t>When parent organisms, called the </a:t>
            </a:r>
            <a:r>
              <a:rPr lang="en-US" b="1" i="1" u="sng" dirty="0" smtClean="0"/>
              <a:t>P generation</a:t>
            </a:r>
            <a:r>
              <a:rPr lang="en-US" dirty="0" smtClean="0"/>
              <a:t>, are crossed, the resulting offspring are the first filial, or </a:t>
            </a:r>
            <a:r>
              <a:rPr lang="en-US" b="1" i="1" u="sng" dirty="0" smtClean="0"/>
              <a:t>F</a:t>
            </a:r>
            <a:r>
              <a:rPr lang="en-US" b="1" i="1" u="sng" baseline="-25000" dirty="0" smtClean="0"/>
              <a:t>1</a:t>
            </a:r>
            <a:r>
              <a:rPr lang="en-US" b="1" i="1" u="sng" dirty="0" smtClean="0"/>
              <a:t> generation</a:t>
            </a:r>
            <a:r>
              <a:rPr lang="en-US" dirty="0" smtClean="0"/>
              <a:t>. </a:t>
            </a:r>
            <a:endParaRPr lang="en-US" sz="2400" dirty="0" smtClean="0"/>
          </a:p>
          <a:p>
            <a:pPr lvl="1"/>
            <a:r>
              <a:rPr lang="en-US" dirty="0" smtClean="0"/>
              <a:t>When organisms of the F1 generation are crossed, their offspring make up the second filial or,</a:t>
            </a:r>
            <a:r>
              <a:rPr lang="en-US" b="1" i="1" u="sng" dirty="0" smtClean="0"/>
              <a:t> F</a:t>
            </a:r>
            <a:r>
              <a:rPr lang="en-US" b="1" i="1" u="sng" baseline="-25000" dirty="0" smtClean="0"/>
              <a:t>2</a:t>
            </a:r>
            <a:r>
              <a:rPr lang="en-US" b="1" i="1" u="sng" dirty="0" smtClean="0"/>
              <a:t> generation</a:t>
            </a:r>
            <a:r>
              <a:rPr lang="en-US" dirty="0" smtClean="0"/>
              <a:t>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MENDELIAN GENETICS OVERVIEW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://www.ucl.ac.uk/~ucbhjow/medicine/images/monohybri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1935"/>
            <a:ext cx="5181600" cy="682694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lvl="0"/>
            <a:r>
              <a:rPr lang="en-US" dirty="0" smtClean="0"/>
              <a:t>Mendel cross-pollinated two strains and tracked each trait through two generations. (ex: TT  x  </a:t>
            </a:r>
            <a:r>
              <a:rPr lang="en-US" dirty="0" err="1" smtClean="0"/>
              <a:t>tt</a:t>
            </a:r>
            <a:r>
              <a:rPr lang="en-US" dirty="0" smtClean="0"/>
              <a:t> ) </a:t>
            </a:r>
          </a:p>
          <a:p>
            <a:pPr lvl="4"/>
            <a:r>
              <a:rPr lang="en-US" b="1" u="sng" dirty="0" smtClean="0"/>
              <a:t>Trait</a:t>
            </a:r>
            <a:r>
              <a:rPr lang="en-US" dirty="0" smtClean="0"/>
              <a:t> = plant height</a:t>
            </a:r>
          </a:p>
          <a:p>
            <a:pPr lvl="4"/>
            <a:r>
              <a:rPr lang="en-US" b="1" u="sng" dirty="0" smtClean="0"/>
              <a:t>Alleles</a:t>
            </a:r>
            <a:r>
              <a:rPr lang="en-US" dirty="0" smtClean="0"/>
              <a:t> = T (tall), t (short)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  <p:pic>
        <p:nvPicPr>
          <p:cNvPr id="4" name="Picture 2" descr="http://images.google.com/images?q=tbn:vQfLo8opbQ8J:history.nih.gov/exhibits/nirenberg/images/photos/01_mendel_pu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811963" y="3200400"/>
            <a:ext cx="2332037" cy="30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 = </a:t>
            </a:r>
            <a:r>
              <a:rPr lang="en-US" b="1" u="sng" dirty="0" smtClean="0"/>
              <a:t>TT x  </a:t>
            </a:r>
            <a:r>
              <a:rPr lang="en-US" b="1" u="sng" dirty="0" err="1" smtClean="0"/>
              <a:t>tt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4000" dirty="0" smtClean="0">
                <a:latin typeface="Comic Sans MS" pitchFamily="66" charset="0"/>
              </a:rPr>
              <a:t>	   T	      </a:t>
            </a:r>
            <a:r>
              <a:rPr lang="en-US" sz="4000" dirty="0" err="1" smtClean="0">
                <a:latin typeface="Comic Sans MS" pitchFamily="66" charset="0"/>
              </a:rPr>
              <a:t>T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417638"/>
          </a:xfrm>
        </p:spPr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43000" y="2819400"/>
          <a:ext cx="3124200" cy="2438400"/>
        </p:xfrm>
        <a:graphic>
          <a:graphicData uri="http://schemas.openxmlformats.org/drawingml/2006/table">
            <a:tbl>
              <a:tblPr/>
              <a:tblGrid>
                <a:gridCol w="1562100"/>
                <a:gridCol w="1562100"/>
              </a:tblGrid>
              <a:tr h="11969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14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0" y="2819400"/>
            <a:ext cx="1040210" cy="29895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564063" y="1828800"/>
            <a:ext cx="4579937" cy="3200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F</a:t>
            </a:r>
            <a:r>
              <a:rPr kumimoji="0" lang="en-US" sz="32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Genotypic ratio = 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100%  </a:t>
            </a:r>
            <a:r>
              <a:rPr kumimoji="0" lang="en-US" sz="32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Tt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F</a:t>
            </a:r>
            <a:r>
              <a:rPr kumimoji="0" lang="en-US" sz="32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Phenotypic ratio = 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100%  Tall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 lvl="0"/>
            <a:r>
              <a:rPr lang="en-US" b="1" u="sng" dirty="0" smtClean="0"/>
              <a:t>Alleles</a:t>
            </a:r>
            <a:r>
              <a:rPr lang="en-US" dirty="0" smtClean="0"/>
              <a:t> = two forms of a gene (dominant &amp; recessive)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  <p:pic>
        <p:nvPicPr>
          <p:cNvPr id="100354" name="Picture 2" descr="http://library.thinkquest.org/C0118084/Gene/Genetic_variation/dominant_recessive_files/homologous_chromosom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0500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4000" dirty="0" smtClean="0">
                <a:latin typeface="Comic Sans MS" pitchFamily="66" charset="0"/>
              </a:rPr>
              <a:t>	   T	      </a:t>
            </a:r>
            <a:r>
              <a:rPr lang="en-US" sz="4000" dirty="0" err="1" smtClean="0">
                <a:latin typeface="Comic Sans MS" pitchFamily="66" charset="0"/>
              </a:rPr>
              <a:t>T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417638"/>
          </a:xfrm>
        </p:spPr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2209800"/>
          <a:ext cx="2514600" cy="2133600"/>
        </p:xfrm>
        <a:graphic>
          <a:graphicData uri="http://schemas.openxmlformats.org/drawingml/2006/table">
            <a:tbl>
              <a:tblPr/>
              <a:tblGrid>
                <a:gridCol w="1257300"/>
                <a:gridCol w="1257300"/>
              </a:tblGrid>
              <a:tr h="10473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62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0" y="1981200"/>
            <a:ext cx="1040210" cy="29895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990600"/>
            <a:ext cx="495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/>
              <a:t>The offspring of this cross were all </a:t>
            </a:r>
            <a:r>
              <a:rPr lang="en-US" sz="4000" b="1" u="sng" dirty="0"/>
              <a:t>hybrids</a:t>
            </a:r>
            <a:r>
              <a:rPr lang="en-US" sz="4000" dirty="0"/>
              <a:t> showing </a:t>
            </a:r>
            <a:r>
              <a:rPr lang="en-US" sz="4000" cap="all" dirty="0"/>
              <a:t>only</a:t>
            </a:r>
            <a:r>
              <a:rPr lang="en-US" sz="4000" dirty="0"/>
              <a:t> the </a:t>
            </a:r>
            <a:r>
              <a:rPr lang="en-US" sz="4000" b="1" u="sng" dirty="0"/>
              <a:t>dominant trait</a:t>
            </a:r>
            <a:r>
              <a:rPr lang="en-US" sz="4000" dirty="0"/>
              <a:t> &amp; were called the </a:t>
            </a:r>
            <a:r>
              <a:rPr lang="en-US" sz="4000" b="1" u="sng" dirty="0"/>
              <a:t>First Filial or F</a:t>
            </a:r>
            <a:r>
              <a:rPr lang="en-US" sz="4000" b="1" u="sng" baseline="-25000" dirty="0"/>
              <a:t>1</a:t>
            </a:r>
            <a:r>
              <a:rPr lang="en-US" sz="4000" baseline="-25000" dirty="0"/>
              <a:t> </a:t>
            </a:r>
            <a:r>
              <a:rPr lang="en-US" sz="4000" dirty="0"/>
              <a:t>generation. </a:t>
            </a:r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lvl="0"/>
            <a:r>
              <a:rPr lang="en-US" dirty="0" smtClean="0"/>
              <a:t>Mendel then crossed two of his F</a:t>
            </a:r>
            <a:r>
              <a:rPr lang="en-US" baseline="-25000" dirty="0" smtClean="0"/>
              <a:t>1</a:t>
            </a:r>
            <a:r>
              <a:rPr lang="en-US" dirty="0" smtClean="0"/>
              <a:t> plants and tracked their traits; known as an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1</a:t>
            </a:r>
            <a:r>
              <a:rPr lang="en-US" b="1" u="sng" dirty="0" smtClean="0"/>
              <a:t> cross.</a:t>
            </a:r>
            <a:r>
              <a:rPr lang="en-US" dirty="0" smtClean="0"/>
              <a:t> </a:t>
            </a:r>
          </a:p>
          <a:p>
            <a:pPr lvl="2"/>
            <a:r>
              <a:rPr lang="en-US" b="1" u="sng" dirty="0" smtClean="0"/>
              <a:t>Trait</a:t>
            </a:r>
            <a:r>
              <a:rPr lang="en-US" dirty="0" smtClean="0"/>
              <a:t> = plant height</a:t>
            </a:r>
          </a:p>
          <a:p>
            <a:pPr lvl="2"/>
            <a:r>
              <a:rPr lang="en-US" b="1" u="sng" dirty="0" smtClean="0"/>
              <a:t>Alleles</a:t>
            </a:r>
            <a:r>
              <a:rPr lang="en-US" dirty="0" smtClean="0"/>
              <a:t> = T (tall), t (short)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  <p:pic>
        <p:nvPicPr>
          <p:cNvPr id="4" name="Picture 2" descr="http://images.google.com/images?q=tbn:vQfLo8opbQ8J:history.nih.gov/exhibits/nirenberg/images/photos/01_mendel_pu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811963" y="3200400"/>
            <a:ext cx="2332037" cy="30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cross = </a:t>
            </a:r>
            <a:r>
              <a:rPr lang="en-US" b="1" u="sng" dirty="0" err="1" smtClean="0"/>
              <a:t>Tt</a:t>
            </a:r>
            <a:r>
              <a:rPr lang="en-US" b="1" u="sng" dirty="0" smtClean="0"/>
              <a:t> x  </a:t>
            </a:r>
            <a:r>
              <a:rPr lang="en-US" b="1" u="sng" dirty="0" err="1" smtClean="0"/>
              <a:t>Tt</a:t>
            </a:r>
            <a:endParaRPr lang="en-US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r>
              <a:rPr lang="en-US" sz="4000" dirty="0" smtClean="0">
                <a:latin typeface="Comic Sans MS" pitchFamily="66" charset="0"/>
              </a:rPr>
              <a:t>T		  </a:t>
            </a:r>
            <a:r>
              <a:rPr lang="en-US" sz="4000" dirty="0" err="1" smtClean="0">
                <a:latin typeface="Comic Sans MS" pitchFamily="66" charset="0"/>
              </a:rPr>
              <a:t>t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2971800"/>
          <a:ext cx="2895600" cy="2438400"/>
        </p:xfrm>
        <a:graphic>
          <a:graphicData uri="http://schemas.openxmlformats.org/drawingml/2006/table">
            <a:tbl>
              <a:tblPr/>
              <a:tblGrid>
                <a:gridCol w="1447800"/>
                <a:gridCol w="1447800"/>
              </a:tblGrid>
              <a:tr h="1289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9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 smtClean="0">
                          <a:latin typeface="Comic Sans MS"/>
                          <a:ea typeface="Times New Roman"/>
                        </a:rPr>
                        <a:t>tt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8600" y="2819400"/>
            <a:ext cx="1040210" cy="29895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4000" dirty="0">
                <a:latin typeface="Comic Sans MS" pitchFamily="66" charset="0"/>
              </a:rPr>
              <a:t>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914900" y="1905000"/>
            <a:ext cx="4229100" cy="274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F</a:t>
            </a:r>
            <a:r>
              <a:rPr kumimoji="0" lang="en-US" sz="32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2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Genotypic ratio = 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 TT: 2 </a:t>
            </a:r>
            <a:r>
              <a:rPr kumimoji="0" lang="en-US" sz="32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Tt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: 1 </a:t>
            </a:r>
            <a:r>
              <a:rPr kumimoji="0" lang="en-US" sz="32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tt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F</a:t>
            </a:r>
            <a:r>
              <a:rPr kumimoji="0" lang="en-US" sz="32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2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Phenotypic ratio = </a:t>
            </a: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 Tall: 1 short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610600" cy="54864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When 2 hybrids were crossed, 75% (3/4) of the offspring showed the dominant trait &amp; 25% (1/4) showed the recessive trait</a:t>
            </a:r>
          </a:p>
          <a:p>
            <a:pPr lvl="0"/>
            <a:r>
              <a:rPr lang="en-US" dirty="0" smtClean="0"/>
              <a:t>Two hybrids </a:t>
            </a:r>
            <a:r>
              <a:rPr lang="en-US" cap="all" dirty="0" smtClean="0"/>
              <a:t>always </a:t>
            </a:r>
            <a:r>
              <a:rPr lang="en-US" dirty="0" smtClean="0"/>
              <a:t>create</a:t>
            </a:r>
            <a:r>
              <a:rPr lang="en-US" cap="all" dirty="0" smtClean="0"/>
              <a:t> </a:t>
            </a:r>
            <a:r>
              <a:rPr lang="en-US" dirty="0" smtClean="0"/>
              <a:t>a </a:t>
            </a:r>
            <a:r>
              <a:rPr lang="en-US" b="1" u="sng" dirty="0" smtClean="0"/>
              <a:t>3 (dominant trait): 1 (recessive trait) ratio.</a:t>
            </a:r>
            <a:r>
              <a:rPr lang="en-US" dirty="0" smtClean="0"/>
              <a:t> </a:t>
            </a:r>
          </a:p>
          <a:p>
            <a:r>
              <a:rPr lang="en-US" dirty="0" smtClean="0"/>
              <a:t> The offspring of this cross were called the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2</a:t>
            </a:r>
            <a:r>
              <a:rPr lang="en-US" b="1" u="sng" dirty="0" smtClean="0"/>
              <a:t> generation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Experiments: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lvl="0"/>
            <a:r>
              <a:rPr lang="en-US" dirty="0" smtClean="0"/>
              <a:t>Inheritable </a:t>
            </a:r>
            <a:r>
              <a:rPr lang="en-US" b="1" u="sng" dirty="0" smtClean="0"/>
              <a:t>factors or genes</a:t>
            </a:r>
            <a:r>
              <a:rPr lang="en-US" dirty="0" smtClean="0"/>
              <a:t> are responsible for all heritable characteristics. </a:t>
            </a:r>
          </a:p>
          <a:p>
            <a:pPr lvl="0"/>
            <a:r>
              <a:rPr lang="en-US" b="1" u="sng" dirty="0" smtClean="0"/>
              <a:t>Phenotype </a:t>
            </a:r>
            <a:r>
              <a:rPr lang="en-US" dirty="0" smtClean="0"/>
              <a:t>is based on </a:t>
            </a:r>
            <a:r>
              <a:rPr lang="en-US" b="1" u="sng" dirty="0" smtClean="0"/>
              <a:t>genotype.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417638"/>
          </a:xfrm>
        </p:spPr>
        <p:txBody>
          <a:bodyPr>
            <a:normAutofit/>
          </a:bodyPr>
          <a:lstStyle/>
          <a:p>
            <a:r>
              <a:rPr lang="en-US" sz="3500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Results of Mendel’s Experiments:</a:t>
            </a:r>
            <a:endParaRPr lang="en-US" sz="3500" dirty="0"/>
          </a:p>
        </p:txBody>
      </p:sp>
      <p:pic>
        <p:nvPicPr>
          <p:cNvPr id="74754" name="Picture 2" descr="http://learnscape.org/blog/wp-content/uploads/2008/12/picture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200400"/>
            <a:ext cx="4804475" cy="36576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u="sng" dirty="0" smtClean="0"/>
              <a:t>Each trait</a:t>
            </a:r>
            <a:r>
              <a:rPr lang="en-US" dirty="0" smtClean="0"/>
              <a:t> is based on </a:t>
            </a:r>
            <a:r>
              <a:rPr lang="en-US" b="1" u="sng" dirty="0" smtClean="0"/>
              <a:t>two genes</a:t>
            </a:r>
            <a:r>
              <a:rPr lang="en-US" dirty="0" smtClean="0"/>
              <a:t>, one from the mother and the other from the father. </a:t>
            </a:r>
          </a:p>
          <a:p>
            <a:pPr lvl="0"/>
            <a:r>
              <a:rPr lang="en-US" dirty="0" smtClean="0"/>
              <a:t>True-breeding individuals are homozygous (both alleles) are the same. </a:t>
            </a:r>
          </a:p>
          <a:p>
            <a:pPr lvl="0"/>
            <a:r>
              <a:rPr lang="en-US" dirty="0" smtClean="0"/>
              <a:t>Formulated 3 laws of heredity in the early 1860's.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Results of Mendel’s Experiments: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305800" cy="5224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1. </a:t>
            </a:r>
            <a:r>
              <a:rPr lang="en-US" b="1" u="sng" dirty="0" smtClean="0"/>
              <a:t>Law of Dominance</a:t>
            </a:r>
            <a:r>
              <a:rPr lang="en-US" dirty="0" smtClean="0"/>
              <a:t> states that when different alleles for a characteristic are inherited (heterozygous), the trait of only one (the dominant one) will be expressed. The recessive trait's phenotype only appears in true-breeding (homozygous) individuals.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001000" cy="1417638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MENDEL’S 3 LAWS OF HEREDITY:</a:t>
            </a:r>
            <a:endParaRPr lang="en-US" dirty="0"/>
          </a:p>
        </p:txBody>
      </p:sp>
      <p:pic>
        <p:nvPicPr>
          <p:cNvPr id="63490" name="Picture 2" descr="j03053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513" y="0"/>
            <a:ext cx="10294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of Dominance</a:t>
            </a:r>
            <a:endParaRPr 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20" y="1066800"/>
            <a:ext cx="9635202" cy="526459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2. </a:t>
            </a:r>
            <a:r>
              <a:rPr lang="en-US" b="1" i="1" u="sng" dirty="0" smtClean="0"/>
              <a:t>The Law of Segregation</a:t>
            </a:r>
            <a:r>
              <a:rPr lang="en-US" u="sng" dirty="0" smtClean="0"/>
              <a:t> </a:t>
            </a:r>
            <a:r>
              <a:rPr lang="en-US" dirty="0" smtClean="0"/>
              <a:t>= states that each genetic trait is produced by a pair of alleles which separate (segregate) during reproduction.</a:t>
            </a:r>
          </a:p>
          <a:p>
            <a:pPr lvl="8">
              <a:buNone/>
            </a:pPr>
            <a:r>
              <a:rPr lang="en-US" sz="3600" dirty="0" smtClean="0"/>
              <a:t>			</a:t>
            </a:r>
            <a:r>
              <a:rPr lang="en-US" sz="6600" dirty="0" err="1" smtClean="0"/>
              <a:t>Rr</a:t>
            </a:r>
            <a:endParaRPr lang="en-US" sz="6600" dirty="0" smtClean="0"/>
          </a:p>
          <a:p>
            <a:pPr lvl="8">
              <a:buNone/>
            </a:pPr>
            <a:endParaRPr lang="en-US" sz="6600" dirty="0" smtClean="0"/>
          </a:p>
          <a:p>
            <a:pPr lvl="8">
              <a:buNone/>
            </a:pPr>
            <a:r>
              <a:rPr lang="en-US" sz="6600" dirty="0" smtClean="0"/>
              <a:t>		R		  </a:t>
            </a:r>
            <a:r>
              <a:rPr lang="en-US" sz="6600" dirty="0" err="1" smtClean="0"/>
              <a:t>r</a:t>
            </a:r>
            <a:endParaRPr lang="en-US" sz="6600" dirty="0" smtClean="0"/>
          </a:p>
          <a:p>
            <a:pPr lvl="2"/>
            <a:r>
              <a:rPr lang="en-US" dirty="0" smtClean="0"/>
              <a:t>Explains the disappearance of a specific trait in the F</a:t>
            </a:r>
            <a:r>
              <a:rPr lang="en-US" baseline="-25000" dirty="0" smtClean="0"/>
              <a:t>1</a:t>
            </a:r>
            <a:r>
              <a:rPr lang="en-US" dirty="0" smtClean="0"/>
              <a:t> generation and its reappearance in the F</a:t>
            </a:r>
            <a:r>
              <a:rPr lang="en-US" baseline="-25000" dirty="0" smtClean="0"/>
              <a:t>2</a:t>
            </a:r>
            <a:r>
              <a:rPr lang="en-US" dirty="0" smtClean="0"/>
              <a:t> generation.</a:t>
            </a:r>
          </a:p>
          <a:p>
            <a:pPr lvl="2"/>
            <a:endParaRPr lang="en-US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314700" y="2933700"/>
            <a:ext cx="990600" cy="7620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4343400" y="2971800"/>
            <a:ext cx="990600" cy="6858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81000"/>
            <a:ext cx="8839200" cy="6477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3. </a:t>
            </a:r>
            <a:r>
              <a:rPr lang="en-US" b="1" i="1" u="sng" dirty="0" smtClean="0"/>
              <a:t>The Law of Independent Assortment</a:t>
            </a:r>
            <a:r>
              <a:rPr lang="en-US" dirty="0" smtClean="0"/>
              <a:t> =</a:t>
            </a:r>
            <a:r>
              <a:rPr lang="en-US" b="1" dirty="0" smtClean="0"/>
              <a:t> </a:t>
            </a:r>
            <a:r>
              <a:rPr lang="en-US" dirty="0" smtClean="0"/>
              <a:t>states that each factor (gene) is distributed (assorted) randomly and independently of one another in the formation of </a:t>
            </a:r>
            <a:r>
              <a:rPr lang="en-US" b="1" u="sng" dirty="0" smtClean="0"/>
              <a:t>gametes </a:t>
            </a:r>
            <a:r>
              <a:rPr lang="en-US" dirty="0" smtClean="0"/>
              <a:t>(egg or sperm). </a:t>
            </a:r>
          </a:p>
          <a:p>
            <a:endParaRPr lang="en-US" dirty="0"/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-838200" y="3124200"/>
          <a:ext cx="11465853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6" name="Document" r:id="rId3" imgW="6544071" imgH="1621401" progId="Word.Document.12">
                  <p:embed/>
                </p:oleObj>
              </mc:Choice>
              <mc:Fallback>
                <p:oleObj name="Document" r:id="rId3" imgW="6544071" imgH="1621401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8200" y="3124200"/>
                        <a:ext cx="11465853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u="sng" dirty="0" smtClean="0"/>
              <a:t>Dominant</a:t>
            </a:r>
            <a:r>
              <a:rPr lang="en-US" dirty="0" smtClean="0"/>
              <a:t> = stronger of two genes expressed in the hybrid; represented by a capital letter (R) </a:t>
            </a:r>
          </a:p>
          <a:p>
            <a:pPr lvl="0"/>
            <a:r>
              <a:rPr lang="en-US" b="1" u="sng" dirty="0" smtClean="0"/>
              <a:t>Recessive</a:t>
            </a:r>
            <a:r>
              <a:rPr lang="en-US" dirty="0" smtClean="0"/>
              <a:t> = gene that shows up less often in a cross; represented by a lowercase letter (r)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Explains that different traits are inherited </a:t>
            </a:r>
            <a:r>
              <a:rPr lang="en-US" b="1" u="sng" dirty="0" smtClean="0"/>
              <a:t>independently</a:t>
            </a:r>
            <a:r>
              <a:rPr lang="en-US" dirty="0" smtClean="0"/>
              <a:t>, if on different chromosomes</a:t>
            </a:r>
          </a:p>
          <a:p>
            <a:pPr lvl="0"/>
            <a:r>
              <a:rPr lang="en-US" dirty="0" smtClean="0"/>
              <a:t>Ex: wrinkled seeds do not have to be yellow. They can be green.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Law of Independent Assortment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Ex: A gamete with </a:t>
            </a:r>
            <a:r>
              <a:rPr lang="en-US" dirty="0" err="1" smtClean="0"/>
              <a:t>RrYy</a:t>
            </a:r>
            <a:endParaRPr lang="en-US" sz="2400" dirty="0" smtClean="0"/>
          </a:p>
          <a:p>
            <a:pPr lvl="1"/>
            <a:r>
              <a:rPr lang="en-US" dirty="0" smtClean="0"/>
              <a:t>R and r – separate into different gametes</a:t>
            </a:r>
            <a:endParaRPr lang="en-US" sz="2400" dirty="0" smtClean="0"/>
          </a:p>
          <a:p>
            <a:pPr lvl="1"/>
            <a:r>
              <a:rPr lang="en-US" dirty="0" smtClean="0"/>
              <a:t>Y and y – Separate into different gametes</a:t>
            </a:r>
            <a:endParaRPr lang="en-US" sz="2400" dirty="0" smtClean="0"/>
          </a:p>
          <a:p>
            <a:pPr lvl="1"/>
            <a:r>
              <a:rPr lang="en-US" dirty="0" smtClean="0"/>
              <a:t>They can then recombine 4 ways to form gametes:</a:t>
            </a:r>
            <a:endParaRPr lang="en-US" sz="2400" dirty="0" smtClean="0"/>
          </a:p>
          <a:p>
            <a:r>
              <a:rPr lang="en-US" dirty="0" smtClean="0"/>
              <a:t>		</a:t>
            </a:r>
            <a:r>
              <a:rPr lang="en-US" b="1" dirty="0" smtClean="0"/>
              <a:t>RY	</a:t>
            </a:r>
            <a:r>
              <a:rPr lang="en-US" b="1" dirty="0" err="1" smtClean="0"/>
              <a:t>Ry</a:t>
            </a:r>
            <a:r>
              <a:rPr lang="en-US" b="1" dirty="0" smtClean="0"/>
              <a:t>  	</a:t>
            </a:r>
            <a:r>
              <a:rPr lang="en-US" b="1" dirty="0" err="1" smtClean="0"/>
              <a:t>rY</a:t>
            </a:r>
            <a:r>
              <a:rPr lang="en-US" b="1" dirty="0" smtClean="0"/>
              <a:t>	</a:t>
            </a:r>
            <a:r>
              <a:rPr lang="en-US" b="1" dirty="0" err="1" smtClean="0"/>
              <a:t>ry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Law of Independent Assortment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6781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No cleft in chin</a:t>
            </a:r>
            <a:r>
              <a:rPr lang="en-US" dirty="0" smtClean="0"/>
              <a:t> / Cleft in chin recessive</a:t>
            </a:r>
          </a:p>
          <a:p>
            <a:r>
              <a:rPr lang="en-US" b="1" dirty="0" smtClean="0"/>
              <a:t>Straight thumb</a:t>
            </a:r>
            <a:r>
              <a:rPr lang="en-US" dirty="0" smtClean="0"/>
              <a:t> / Hitch-hiker’s thumb</a:t>
            </a:r>
          </a:p>
          <a:p>
            <a:r>
              <a:rPr lang="en-US" b="1" dirty="0" smtClean="0"/>
              <a:t>Hair on back of hand</a:t>
            </a:r>
            <a:r>
              <a:rPr lang="en-US" dirty="0" smtClean="0"/>
              <a:t> / no hair on back of hand</a:t>
            </a:r>
          </a:p>
          <a:p>
            <a:r>
              <a:rPr lang="en-US" b="1" dirty="0" smtClean="0"/>
              <a:t>Inability to fold tongue</a:t>
            </a:r>
            <a:r>
              <a:rPr lang="en-US" dirty="0" smtClean="0"/>
              <a:t>/ ability to fold tongue</a:t>
            </a:r>
          </a:p>
          <a:p>
            <a:r>
              <a:rPr lang="en-US" b="1" dirty="0" smtClean="0"/>
              <a:t>Tongue roller</a:t>
            </a:r>
            <a:r>
              <a:rPr lang="en-US" dirty="0" smtClean="0"/>
              <a:t>/ Non-roller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INHERITANCE OF HUMAN TRAITS: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DOMINANT/ </a:t>
            </a:r>
            <a:r>
              <a:rPr lang="en-US" b="0" dirty="0" smtClean="0"/>
              <a:t>RECESSIVE</a:t>
            </a:r>
            <a:endParaRPr lang="en-US" b="0" dirty="0"/>
          </a:p>
        </p:txBody>
      </p:sp>
      <p:pic>
        <p:nvPicPr>
          <p:cNvPr id="143362" name="Picture 2" descr="hitchhikers-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3207" y="1447800"/>
            <a:ext cx="1269048" cy="1820466"/>
          </a:xfrm>
          <a:prstGeom prst="rect">
            <a:avLst/>
          </a:prstGeom>
          <a:noFill/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6096000" y="1981200"/>
            <a:ext cx="1764491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Hitch-hiker’s thumb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238" y="3505200"/>
            <a:ext cx="2657762" cy="33528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Dark hair</a:t>
            </a:r>
            <a:r>
              <a:rPr lang="en-US" dirty="0" smtClean="0"/>
              <a:t>/ Light hair</a:t>
            </a:r>
          </a:p>
          <a:p>
            <a:r>
              <a:rPr lang="en-US" b="1" dirty="0" smtClean="0"/>
              <a:t>Non-red hair</a:t>
            </a:r>
            <a:r>
              <a:rPr lang="en-US" dirty="0" smtClean="0"/>
              <a:t>/ Red hair</a:t>
            </a:r>
          </a:p>
          <a:p>
            <a:r>
              <a:rPr lang="en-US" b="1" dirty="0" smtClean="0"/>
              <a:t>Widows peak</a:t>
            </a:r>
            <a:r>
              <a:rPr lang="en-US" dirty="0" smtClean="0"/>
              <a:t>/ Straight or curved hairline</a:t>
            </a:r>
          </a:p>
          <a:p>
            <a:r>
              <a:rPr lang="en-US" b="1" dirty="0" smtClean="0"/>
              <a:t>White forelock</a:t>
            </a:r>
            <a:r>
              <a:rPr lang="en-US" dirty="0" smtClean="0"/>
              <a:t>/ Normal hair</a:t>
            </a:r>
          </a:p>
          <a:p>
            <a:r>
              <a:rPr lang="en-US" b="1" dirty="0" smtClean="0"/>
              <a:t>Freckles</a:t>
            </a:r>
            <a:r>
              <a:rPr lang="en-US" dirty="0" smtClean="0"/>
              <a:t>/ Normal</a:t>
            </a:r>
          </a:p>
          <a:p>
            <a:r>
              <a:rPr lang="en-US" b="1" dirty="0" smtClean="0"/>
              <a:t>Dimples</a:t>
            </a:r>
            <a:r>
              <a:rPr lang="en-US" dirty="0" smtClean="0"/>
              <a:t>/ No dimples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INHERITANCE OF HUMAN TRAITS: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DOMINANT/ </a:t>
            </a:r>
            <a:r>
              <a:rPr lang="en-US" b="0" dirty="0" smtClean="0"/>
              <a:t>RECESSIVE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Brown eyes</a:t>
            </a:r>
            <a:r>
              <a:rPr lang="en-US" dirty="0" smtClean="0"/>
              <a:t>/ Blue eyes</a:t>
            </a:r>
          </a:p>
          <a:p>
            <a:r>
              <a:rPr lang="en-US" b="1" dirty="0" smtClean="0"/>
              <a:t>Normal eyesight</a:t>
            </a:r>
            <a:r>
              <a:rPr lang="en-US" dirty="0" smtClean="0"/>
              <a:t>/ Nearsighted</a:t>
            </a:r>
          </a:p>
          <a:p>
            <a:r>
              <a:rPr lang="en-US" b="1" dirty="0" smtClean="0"/>
              <a:t>Almond shaped eyes</a:t>
            </a:r>
            <a:r>
              <a:rPr lang="en-US" dirty="0" smtClean="0"/>
              <a:t>/ Round eyes</a:t>
            </a:r>
          </a:p>
          <a:p>
            <a:r>
              <a:rPr lang="en-US" b="1" dirty="0" smtClean="0"/>
              <a:t>Long eyelashes</a:t>
            </a:r>
            <a:r>
              <a:rPr lang="en-US" dirty="0" smtClean="0"/>
              <a:t>/ Short eyelashes</a:t>
            </a:r>
          </a:p>
          <a:p>
            <a:r>
              <a:rPr lang="en-US" b="1" dirty="0" smtClean="0"/>
              <a:t>Broad nostrils</a:t>
            </a:r>
            <a:r>
              <a:rPr lang="en-US" dirty="0" smtClean="0"/>
              <a:t>/ Narrow nostrils</a:t>
            </a:r>
          </a:p>
          <a:p>
            <a:r>
              <a:rPr lang="en-US" b="1" dirty="0" smtClean="0"/>
              <a:t>Roman nose</a:t>
            </a:r>
            <a:r>
              <a:rPr lang="en-US" dirty="0" smtClean="0"/>
              <a:t>/ Straight nose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INHERITANCE OF HUMAN TRAITS: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DOMINANT/ </a:t>
            </a:r>
            <a:r>
              <a:rPr lang="en-US" b="0" dirty="0" smtClean="0"/>
              <a:t>RECESSIVE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5334000"/>
          </a:xfrm>
        </p:spPr>
        <p:txBody>
          <a:bodyPr/>
          <a:lstStyle/>
          <a:p>
            <a:r>
              <a:rPr lang="en-US" b="1" dirty="0" smtClean="0"/>
              <a:t>Free ear lobe</a:t>
            </a:r>
            <a:r>
              <a:rPr lang="en-US" dirty="0" smtClean="0"/>
              <a:t>/ Attached ear lobe</a:t>
            </a:r>
          </a:p>
          <a:p>
            <a:r>
              <a:rPr lang="en-US" b="1" dirty="0" smtClean="0"/>
              <a:t>Bent little fingers</a:t>
            </a:r>
            <a:r>
              <a:rPr lang="en-US" dirty="0" smtClean="0"/>
              <a:t>/ Parallel little fingers</a:t>
            </a:r>
          </a:p>
          <a:p>
            <a:r>
              <a:rPr lang="en-US" b="1" dirty="0" smtClean="0"/>
              <a:t>Left over right thumb</a:t>
            </a:r>
            <a:r>
              <a:rPr lang="en-US" dirty="0" smtClean="0"/>
              <a:t>/ Right over left thumb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INHERITANCE OF HUMAN TRAITS: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DOMINANT/ </a:t>
            </a:r>
            <a:r>
              <a:rPr lang="en-US" b="0" dirty="0" smtClean="0"/>
              <a:t>RECESSIVE</a:t>
            </a:r>
            <a:endParaRPr lang="en-US" dirty="0"/>
          </a:p>
        </p:txBody>
      </p:sp>
      <p:pic>
        <p:nvPicPr>
          <p:cNvPr id="144386" name="Picture 1" descr="http://www.avon.k12.oh.us/AMSTeachers/MrsWhite/Science/jill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81400"/>
            <a:ext cx="2826005" cy="2216867"/>
          </a:xfrm>
          <a:prstGeom prst="rect">
            <a:avLst/>
          </a:prstGeom>
          <a:noFill/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828800" y="5715000"/>
            <a:ext cx="34290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Attached earlobe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4388" name="Picture 2" descr="http://www.avon.k12.oh.us/AMSTeachers/MrsWhite/Science/jillea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05200"/>
            <a:ext cx="2784336" cy="2234564"/>
          </a:xfrm>
          <a:prstGeom prst="rect">
            <a:avLst/>
          </a:prstGeom>
          <a:noFill/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715000" y="5791200"/>
            <a:ext cx="3429000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Unattached earlobe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 or B blood</a:t>
            </a:r>
            <a:r>
              <a:rPr lang="en-US" dirty="0" smtClean="0"/>
              <a:t>/ O blood</a:t>
            </a:r>
          </a:p>
          <a:p>
            <a:r>
              <a:rPr lang="en-US" b="1" dirty="0" smtClean="0"/>
              <a:t>RH+ blood</a:t>
            </a:r>
            <a:r>
              <a:rPr lang="en-US" dirty="0" smtClean="0"/>
              <a:t>/ RH- blood</a:t>
            </a:r>
          </a:p>
          <a:p>
            <a:r>
              <a:rPr lang="en-US" b="1" dirty="0" smtClean="0"/>
              <a:t>Normal clotting</a:t>
            </a:r>
            <a:r>
              <a:rPr lang="en-US" dirty="0" smtClean="0"/>
              <a:t>/ Hemophilia</a:t>
            </a:r>
          </a:p>
          <a:p>
            <a:r>
              <a:rPr lang="en-US" b="1" dirty="0" smtClean="0"/>
              <a:t>Normal</a:t>
            </a:r>
            <a:r>
              <a:rPr lang="en-US" dirty="0" smtClean="0"/>
              <a:t> / Allergy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INHERITANCE OF HUMAN TRAITS: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DOMINANT/ </a:t>
            </a:r>
            <a:r>
              <a:rPr lang="en-US" b="0" dirty="0" smtClean="0"/>
              <a:t>RECESSIVE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382000" cy="5562600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Punnett</a:t>
            </a:r>
            <a:r>
              <a:rPr lang="en-US" dirty="0" smtClean="0"/>
              <a:t> Squares to solve genetic problems!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Punnett</a:t>
            </a:r>
            <a:r>
              <a:rPr lang="en-US" dirty="0" smtClean="0"/>
              <a:t> Squares</a:t>
            </a:r>
            <a:endParaRPr lang="en-US" dirty="0"/>
          </a:p>
        </p:txBody>
      </p:sp>
      <p:pic>
        <p:nvPicPr>
          <p:cNvPr id="5" name="Picture 2" descr="http://upload.wikimedia.org/wikipedia/commons/8/83/Punnett_square_(PSF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52600"/>
            <a:ext cx="4612567" cy="457962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dirty="0" smtClean="0"/>
              <a:t>Ex: Crossing two heterozygous genotypes (</a:t>
            </a:r>
            <a:r>
              <a:rPr lang="en-US" b="1" dirty="0" err="1" smtClean="0"/>
              <a:t>Rr</a:t>
            </a:r>
            <a:r>
              <a:rPr lang="en-US" b="1" dirty="0" smtClean="0"/>
              <a:t> </a:t>
            </a:r>
            <a:r>
              <a:rPr lang="en-US" dirty="0" smtClean="0"/>
              <a:t>x</a:t>
            </a:r>
            <a:r>
              <a:rPr lang="en-US" b="1" dirty="0" smtClean="0"/>
              <a:t> </a:t>
            </a:r>
            <a:r>
              <a:rPr lang="en-US" b="1" dirty="0" err="1" smtClean="0"/>
              <a:t>Rr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Punnett Squares:</a:t>
            </a:r>
            <a:endParaRPr lang="en-US" dirty="0"/>
          </a:p>
        </p:txBody>
      </p:sp>
      <p:pic>
        <p:nvPicPr>
          <p:cNvPr id="145410" name="Picture 2" descr="14_09Punnett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981200"/>
            <a:ext cx="4683282" cy="4572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410200"/>
          </a:xfrm>
        </p:spPr>
        <p:txBody>
          <a:bodyPr/>
          <a:lstStyle/>
          <a:p>
            <a:pPr lvl="0"/>
            <a:r>
              <a:rPr lang="en-US" i="1" dirty="0" smtClean="0"/>
              <a:t>Remember  the letters of a genotype (R, </a:t>
            </a:r>
            <a:r>
              <a:rPr lang="en-US" i="1" dirty="0" err="1" smtClean="0"/>
              <a:t>r’s</a:t>
            </a:r>
            <a:r>
              <a:rPr lang="en-US" i="1" dirty="0" smtClean="0"/>
              <a:t>) represent possible </a:t>
            </a:r>
            <a:r>
              <a:rPr lang="en-US" b="1" i="1" u="sng" dirty="0" smtClean="0"/>
              <a:t>gamete </a:t>
            </a:r>
            <a:r>
              <a:rPr lang="en-US" i="1" dirty="0" smtClean="0"/>
              <a:t>(egg/sperm) combinations.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Punnett Squares:</a:t>
            </a:r>
            <a:endParaRPr lang="en-US" dirty="0"/>
          </a:p>
        </p:txBody>
      </p:sp>
      <p:pic>
        <p:nvPicPr>
          <p:cNvPr id="4" name="Picture 2" descr="14_09Punnett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971800"/>
            <a:ext cx="3668571" cy="3581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lvl="0"/>
            <a:r>
              <a:rPr lang="en-US" b="1" u="sng" dirty="0" smtClean="0"/>
              <a:t>Genotype</a:t>
            </a:r>
            <a:r>
              <a:rPr lang="en-US" dirty="0" smtClean="0"/>
              <a:t> = gene combination for a trait (ex: RR, </a:t>
            </a:r>
            <a:r>
              <a:rPr lang="en-US" dirty="0" err="1" smtClean="0"/>
              <a:t>Rr</a:t>
            </a:r>
            <a:r>
              <a:rPr lang="en-US" dirty="0" smtClean="0"/>
              <a:t>, </a:t>
            </a:r>
            <a:r>
              <a:rPr lang="en-US" dirty="0" err="1" smtClean="0"/>
              <a:t>rr</a:t>
            </a:r>
            <a:r>
              <a:rPr lang="en-US" dirty="0" smtClean="0"/>
              <a:t>) </a:t>
            </a:r>
          </a:p>
          <a:p>
            <a:pPr lvl="0"/>
            <a:r>
              <a:rPr lang="en-US" b="1" u="sng" dirty="0" smtClean="0"/>
              <a:t>Phenotype </a:t>
            </a:r>
            <a:r>
              <a:rPr lang="en-US" dirty="0" smtClean="0"/>
              <a:t>= the physical feature resulting from a genotype (e.g. tall, short)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  <p:pic>
        <p:nvPicPr>
          <p:cNvPr id="4" name="Picture 2" descr="http://faculty.stcc.edu/nash/images/chromosomes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038600" y="3429000"/>
            <a:ext cx="296935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If an organism shows </a:t>
            </a:r>
            <a:r>
              <a:rPr lang="en-US" dirty="0" smtClean="0"/>
              <a:t>the </a:t>
            </a:r>
            <a:r>
              <a:rPr lang="en-US" b="1" u="sng" dirty="0" smtClean="0"/>
              <a:t>dominant</a:t>
            </a:r>
            <a:r>
              <a:rPr lang="en-US" dirty="0" smtClean="0"/>
              <a:t> </a:t>
            </a:r>
            <a:r>
              <a:rPr lang="en-US" dirty="0" smtClean="0"/>
              <a:t>trait, you can’t tell if it </a:t>
            </a:r>
            <a:r>
              <a:rPr lang="en-US" dirty="0" smtClean="0"/>
              <a:t>is heterozygous (</a:t>
            </a:r>
            <a:r>
              <a:rPr lang="en-US" dirty="0" err="1" smtClean="0"/>
              <a:t>Rr</a:t>
            </a:r>
            <a:r>
              <a:rPr lang="en-US" dirty="0" smtClean="0"/>
              <a:t>) or homozygous(RR) for that trait</a:t>
            </a:r>
            <a:endParaRPr lang="en-US" sz="2400" dirty="0" smtClean="0"/>
          </a:p>
          <a:p>
            <a:pPr lvl="0"/>
            <a:r>
              <a:rPr lang="en-US" dirty="0" smtClean="0"/>
              <a:t>To determine the genotype </a:t>
            </a:r>
            <a:r>
              <a:rPr lang="en-US" dirty="0" smtClean="0"/>
              <a:t>of that </a:t>
            </a:r>
            <a:r>
              <a:rPr lang="en-US" dirty="0" err="1" smtClean="0"/>
              <a:t>organimism</a:t>
            </a:r>
            <a:r>
              <a:rPr lang="en-US" dirty="0" smtClean="0"/>
              <a:t> a </a:t>
            </a:r>
            <a:r>
              <a:rPr lang="en-US" b="1" u="sng" dirty="0" smtClean="0"/>
              <a:t>test </a:t>
            </a:r>
            <a:r>
              <a:rPr lang="en-US" b="1" u="sng" dirty="0" smtClean="0"/>
              <a:t>cross</a:t>
            </a:r>
            <a:r>
              <a:rPr lang="en-US" dirty="0" smtClean="0"/>
              <a:t> would be done.</a:t>
            </a:r>
            <a:endParaRPr lang="en-US" sz="2400" dirty="0" smtClean="0"/>
          </a:p>
          <a:p>
            <a:pPr lvl="0"/>
            <a:r>
              <a:rPr lang="en-US" b="1" u="sng" dirty="0" smtClean="0"/>
              <a:t>Test cross</a:t>
            </a:r>
            <a:r>
              <a:rPr lang="en-US" dirty="0" smtClean="0"/>
              <a:t> = the organism of </a:t>
            </a:r>
            <a:r>
              <a:rPr lang="en-US" b="1" i="1" dirty="0" smtClean="0"/>
              <a:t>unknown dominant genotype</a:t>
            </a:r>
            <a:r>
              <a:rPr lang="en-US" b="1" dirty="0" smtClean="0"/>
              <a:t> </a:t>
            </a:r>
            <a:r>
              <a:rPr lang="en-US" dirty="0" smtClean="0"/>
              <a:t>is </a:t>
            </a:r>
            <a:r>
              <a:rPr lang="en-US" dirty="0" smtClean="0"/>
              <a:t>crossed with a </a:t>
            </a:r>
            <a:r>
              <a:rPr lang="en-US" b="1" u="sng" dirty="0" smtClean="0"/>
              <a:t>homozygous recessive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rr</a:t>
            </a:r>
            <a:r>
              <a:rPr lang="en-US" dirty="0" smtClean="0"/>
              <a:t>) organism.</a:t>
            </a:r>
            <a:endParaRPr lang="en-US" sz="2400" dirty="0" smtClean="0"/>
          </a:p>
          <a:p>
            <a:r>
              <a:rPr lang="en-US" dirty="0" smtClean="0"/>
              <a:t> 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066800"/>
          </a:xfrm>
        </p:spPr>
        <p:txBody>
          <a:bodyPr/>
          <a:lstStyle/>
          <a:p>
            <a:r>
              <a:rPr lang="en-US" dirty="0" smtClean="0"/>
              <a:t>Test Cross Punnett Square: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Black coat </a:t>
            </a:r>
            <a:r>
              <a:rPr lang="en-US" dirty="0" smtClean="0"/>
              <a:t>color in guinea pigs is </a:t>
            </a:r>
            <a:r>
              <a:rPr lang="en-US" u="sng" dirty="0" smtClean="0"/>
              <a:t>dominant</a:t>
            </a:r>
            <a:r>
              <a:rPr lang="en-US" dirty="0" smtClean="0"/>
              <a:t> over </a:t>
            </a:r>
            <a:r>
              <a:rPr lang="en-US" u="sng" dirty="0" smtClean="0"/>
              <a:t>white coat </a:t>
            </a:r>
            <a:r>
              <a:rPr lang="en-US" dirty="0" smtClean="0"/>
              <a:t>color. </a:t>
            </a:r>
            <a:endParaRPr lang="en-US" dirty="0" smtClean="0"/>
          </a:p>
          <a:p>
            <a:r>
              <a:rPr lang="en-US" dirty="0" smtClean="0"/>
              <a:t>Using </a:t>
            </a:r>
            <a:r>
              <a:rPr lang="en-US" dirty="0" smtClean="0"/>
              <a:t>a </a:t>
            </a:r>
            <a:r>
              <a:rPr lang="en-US" dirty="0" err="1" smtClean="0"/>
              <a:t>Punnett</a:t>
            </a:r>
            <a:r>
              <a:rPr lang="en-US" dirty="0" smtClean="0"/>
              <a:t> square, show the results of crossing a hybrid black with pure white. Then show the results of crossing a hybrid black and a hybrid black.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CLASS PRACTICE PROBLEMS – MONOHYBRIDS (one trait)</a:t>
            </a:r>
            <a:endParaRPr lang="en-US" dirty="0"/>
          </a:p>
        </p:txBody>
      </p:sp>
      <p:pic>
        <p:nvPicPr>
          <p:cNvPr id="166914" name="Picture 2" descr="http://www.guineapighome.com/listings/data/4/guinea_pigs_jun_14_2007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387702"/>
            <a:ext cx="3300301" cy="246697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Black Trait – </a:t>
            </a:r>
            <a:r>
              <a:rPr lang="en-US" b="1" dirty="0" smtClean="0"/>
              <a:t>B (dominant)</a:t>
            </a: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White Trait – </a:t>
            </a:r>
            <a:r>
              <a:rPr lang="en-US" b="1" dirty="0" smtClean="0"/>
              <a:t>b (recessive)</a:t>
            </a:r>
            <a:r>
              <a:rPr lang="en-US" dirty="0" smtClean="0"/>
              <a:t>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Hybrid black – </a:t>
            </a:r>
            <a:r>
              <a:rPr lang="en-US" b="1" dirty="0" smtClean="0"/>
              <a:t>Bb	</a:t>
            </a:r>
            <a:r>
              <a:rPr lang="en-US" dirty="0" smtClean="0"/>
              <a:t>			</a:t>
            </a:r>
          </a:p>
          <a:p>
            <a:pPr>
              <a:buNone/>
            </a:pPr>
            <a:r>
              <a:rPr lang="en-US" dirty="0" smtClean="0"/>
              <a:t>Pure white – </a:t>
            </a:r>
            <a:r>
              <a:rPr lang="en-US" b="1" dirty="0" smtClean="0"/>
              <a:t>bb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CLASS PRACTICE PROBLEMS – MONOHYBRIDS (one trait)</a:t>
            </a:r>
            <a:endParaRPr lang="en-US" dirty="0"/>
          </a:p>
        </p:txBody>
      </p:sp>
      <p:pic>
        <p:nvPicPr>
          <p:cNvPr id="165890" name="Picture 2" descr="http://calamarisupper.com/images/Tru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447800"/>
            <a:ext cx="2866482" cy="2152650"/>
          </a:xfrm>
          <a:prstGeom prst="rect">
            <a:avLst/>
          </a:prstGeom>
          <a:noFill/>
        </p:spPr>
      </p:pic>
      <p:pic>
        <p:nvPicPr>
          <p:cNvPr id="165892" name="Picture 4" descr="http://www.virtual-pets.co.uk/white%20piggie%20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91000"/>
            <a:ext cx="2977735" cy="21336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cross: </a:t>
            </a:r>
            <a:r>
              <a:rPr lang="en-US" b="1" dirty="0" smtClean="0"/>
              <a:t>Bb x bb</a:t>
            </a:r>
          </a:p>
          <a:p>
            <a:pPr lvl="1">
              <a:buNone/>
            </a:pPr>
            <a:r>
              <a:rPr lang="en-US" b="1" dirty="0" smtClean="0"/>
              <a:t>		    </a:t>
            </a:r>
            <a:r>
              <a:rPr lang="en-US" b="1" dirty="0" smtClean="0">
                <a:latin typeface="Comic Sans MS" pitchFamily="66" charset="0"/>
              </a:rPr>
              <a:t>B       </a:t>
            </a:r>
            <a:r>
              <a:rPr lang="en-US" b="1" dirty="0" err="1" smtClean="0">
                <a:latin typeface="Comic Sans MS" pitchFamily="66" charset="0"/>
              </a:rPr>
              <a:t>b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CLASS PRACTICE PROBLEMS – MONOHYBRIDS (one trait)</a:t>
            </a:r>
            <a:endParaRPr lang="en-US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600" y="3124200"/>
            <a:ext cx="1040210" cy="29895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4000" dirty="0" smtClean="0">
                <a:latin typeface="Comic Sans MS" pitchFamily="66" charset="0"/>
              </a:rPr>
              <a:t>b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b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2895600"/>
          <a:ext cx="2667000" cy="251460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1234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atin typeface="Comic Sans MS"/>
                          <a:ea typeface="Times New Roman"/>
                        </a:rPr>
                        <a:t>Bb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atin typeface="Comic Sans MS"/>
                          <a:ea typeface="Times New Roman"/>
                        </a:rPr>
                        <a:t>bb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atin typeface="Comic Sans MS"/>
                          <a:ea typeface="Times New Roman"/>
                        </a:rPr>
                        <a:t>Bb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latin typeface="Comic Sans MS"/>
                          <a:ea typeface="Times New Roman"/>
                        </a:rPr>
                        <a:t>bb</a:t>
                      </a: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7200" y="1905001"/>
            <a:ext cx="518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Genotypes </a:t>
            </a:r>
            <a:r>
              <a:rPr lang="en-US" sz="2800" u="sng" dirty="0" smtClean="0"/>
              <a:t>of F</a:t>
            </a:r>
            <a:r>
              <a:rPr lang="en-US" sz="2800" u="sng" baseline="-25000" dirty="0" smtClean="0"/>
              <a:t>1</a:t>
            </a:r>
            <a:r>
              <a:rPr lang="en-US" sz="2800" u="sng" dirty="0" smtClean="0"/>
              <a:t> offspring</a:t>
            </a:r>
            <a:r>
              <a:rPr lang="en-US" sz="2800" dirty="0" smtClean="0"/>
              <a:t> </a:t>
            </a:r>
          </a:p>
          <a:p>
            <a:r>
              <a:rPr lang="en-US" sz="3200" dirty="0" smtClean="0"/>
              <a:t>	2 Bb : 2 bb</a:t>
            </a:r>
          </a:p>
          <a:p>
            <a:endParaRPr lang="en-US" sz="3200" dirty="0" smtClean="0"/>
          </a:p>
          <a:p>
            <a:r>
              <a:rPr lang="en-US" sz="2800" b="1" u="sng" dirty="0" smtClean="0"/>
              <a:t>Phenotypes</a:t>
            </a:r>
            <a:r>
              <a:rPr lang="en-US" sz="2800" u="sng" dirty="0" smtClean="0"/>
              <a:t> of F</a:t>
            </a:r>
            <a:r>
              <a:rPr lang="en-US" sz="2800" u="sng" baseline="-25000" dirty="0" smtClean="0"/>
              <a:t>1 </a:t>
            </a:r>
            <a:r>
              <a:rPr lang="en-US" sz="2800" u="sng" dirty="0" smtClean="0"/>
              <a:t>offspring</a:t>
            </a:r>
            <a:r>
              <a:rPr lang="en-US" sz="2800" dirty="0" smtClean="0"/>
              <a:t>–</a:t>
            </a:r>
          </a:p>
          <a:p>
            <a:pPr algn="ctr"/>
            <a:r>
              <a:rPr lang="en-US" sz="3200" dirty="0" smtClean="0"/>
              <a:t>2 black : 2 white </a:t>
            </a:r>
          </a:p>
          <a:p>
            <a:pPr algn="ctr"/>
            <a:r>
              <a:rPr lang="en-US" sz="3200" dirty="0" smtClean="0"/>
              <a:t>(or 50% black and 50% white)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Black Trait – ____________		</a:t>
            </a:r>
          </a:p>
          <a:p>
            <a:pPr>
              <a:buNone/>
            </a:pPr>
            <a:r>
              <a:rPr lang="en-US" dirty="0" smtClean="0"/>
              <a:t>White Trait – ____________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dirty="0" smtClean="0"/>
              <a:t>Hybrid black – </a:t>
            </a:r>
            <a:r>
              <a:rPr lang="en-US" b="1" dirty="0" smtClean="0"/>
              <a:t>_______	</a:t>
            </a:r>
            <a:r>
              <a:rPr lang="en-US" dirty="0" smtClean="0"/>
              <a:t>			</a:t>
            </a:r>
          </a:p>
          <a:p>
            <a:pPr>
              <a:buNone/>
            </a:pPr>
            <a:r>
              <a:rPr lang="en-US" dirty="0" smtClean="0"/>
              <a:t>Hybrid black – </a:t>
            </a:r>
            <a:r>
              <a:rPr lang="en-US" b="1" dirty="0" smtClean="0"/>
              <a:t>________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CLASS PRACTICE PROBLEMS – MONOHYBRIDS (one trait)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1600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 (dominant)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3622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 (recessive)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3657600"/>
            <a:ext cx="83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Bb 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4495800"/>
            <a:ext cx="91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Bb 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4953000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cross: </a:t>
            </a:r>
            <a:r>
              <a:rPr lang="en-US" b="1" dirty="0" smtClean="0"/>
              <a:t>__ __ x __ __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CLASS PRACTICE PROBLEMS – MONOHYBRIDS (one trait)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600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Bb        </a:t>
            </a:r>
            <a:r>
              <a:rPr lang="en-US" sz="3200" b="1" dirty="0" err="1" smtClean="0">
                <a:solidFill>
                  <a:srgbClr val="FF0000"/>
                </a:solidFill>
              </a:rPr>
              <a:t>Bb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3276600"/>
          <a:ext cx="2667000" cy="251460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1234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3505200"/>
            <a:ext cx="1040210" cy="236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b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667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B       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35814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BB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876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Bb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36576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Bb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876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bb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2743200"/>
            <a:ext cx="5181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Genotypes </a:t>
            </a:r>
            <a:r>
              <a:rPr lang="en-US" sz="2800" u="sng" dirty="0" smtClean="0"/>
              <a:t>of F</a:t>
            </a:r>
            <a:r>
              <a:rPr lang="en-US" sz="2800" u="sng" baseline="-25000" dirty="0" smtClean="0"/>
              <a:t>1</a:t>
            </a:r>
            <a:r>
              <a:rPr lang="en-US" sz="2800" u="sng" dirty="0" smtClean="0"/>
              <a:t> offspring</a:t>
            </a:r>
            <a:r>
              <a:rPr lang="en-US" sz="2800" dirty="0" smtClean="0"/>
              <a:t> </a:t>
            </a:r>
          </a:p>
          <a:p>
            <a:r>
              <a:rPr lang="en-US" sz="3200" dirty="0" smtClean="0"/>
              <a:t>	</a:t>
            </a:r>
          </a:p>
          <a:p>
            <a:endParaRPr lang="en-US" sz="3200" dirty="0" smtClean="0"/>
          </a:p>
          <a:p>
            <a:r>
              <a:rPr lang="en-US" sz="2800" b="1" u="sng" dirty="0" smtClean="0"/>
              <a:t>Phenotypes</a:t>
            </a:r>
            <a:r>
              <a:rPr lang="en-US" sz="2800" u="sng" dirty="0" smtClean="0"/>
              <a:t> of F</a:t>
            </a:r>
            <a:r>
              <a:rPr lang="en-US" sz="2800" u="sng" baseline="-25000" dirty="0" smtClean="0"/>
              <a:t>1 </a:t>
            </a:r>
            <a:r>
              <a:rPr lang="en-US" sz="2800" u="sng" dirty="0" smtClean="0"/>
              <a:t>offspring</a:t>
            </a:r>
            <a:r>
              <a:rPr lang="en-US" sz="2800" dirty="0" smtClean="0"/>
              <a:t>–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581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1BB: 2Bb: 1bb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5105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3Black: 1white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1.) In pigs, the white color (</a:t>
            </a:r>
            <a:r>
              <a:rPr lang="en-US" b="1" dirty="0" smtClean="0"/>
              <a:t>W</a:t>
            </a:r>
            <a:r>
              <a:rPr lang="en-US" dirty="0" smtClean="0"/>
              <a:t>) is </a:t>
            </a:r>
            <a:r>
              <a:rPr lang="en-US" b="1" dirty="0" smtClean="0"/>
              <a:t>dominant</a:t>
            </a:r>
            <a:r>
              <a:rPr lang="en-US" dirty="0" smtClean="0"/>
              <a:t>; the black color (</a:t>
            </a:r>
            <a:r>
              <a:rPr lang="en-US" b="1" dirty="0" smtClean="0"/>
              <a:t>w</a:t>
            </a:r>
            <a:r>
              <a:rPr lang="en-US" dirty="0" smtClean="0"/>
              <a:t>) is </a:t>
            </a:r>
            <a:r>
              <a:rPr lang="en-US" b="1" dirty="0" smtClean="0"/>
              <a:t>recessive</a:t>
            </a:r>
            <a:r>
              <a:rPr lang="en-US" dirty="0" smtClean="0"/>
              <a:t>. Using </a:t>
            </a:r>
            <a:r>
              <a:rPr lang="en-US" dirty="0" err="1" smtClean="0"/>
              <a:t>Punnett</a:t>
            </a:r>
            <a:r>
              <a:rPr lang="en-US" dirty="0" smtClean="0"/>
              <a:t> squares, show the expected results of the following crosses.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NOW YOU TRY SOME:</a:t>
            </a:r>
            <a:endParaRPr lang="en-US" dirty="0"/>
          </a:p>
        </p:txBody>
      </p:sp>
      <p:pic>
        <p:nvPicPr>
          <p:cNvPr id="161796" name="Picture 4" descr="http://www.offleyhoofarm.co.uk/images/newpig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098966" cy="3156204"/>
          </a:xfrm>
          <a:prstGeom prst="rect">
            <a:avLst/>
          </a:prstGeom>
          <a:noFill/>
        </p:spPr>
      </p:pic>
      <p:pic>
        <p:nvPicPr>
          <p:cNvPr id="161798" name="Picture 6" descr="http://www.chicamarun.com/images/largebl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505200"/>
            <a:ext cx="4400550" cy="29718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029200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cross: </a:t>
            </a:r>
            <a:r>
              <a:rPr lang="en-US" b="1" dirty="0" smtClean="0"/>
              <a:t>__ __ x __ __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u="none" dirty="0" smtClean="0"/>
              <a:t>1a) </a:t>
            </a:r>
            <a:r>
              <a:rPr lang="en-US" dirty="0" smtClean="0"/>
              <a:t>A pure (homozygous) white pig is mated with a black pig.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600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WW </a:t>
            </a:r>
            <a:r>
              <a:rPr lang="en-US" sz="3200" b="1" dirty="0" smtClean="0">
                <a:solidFill>
                  <a:srgbClr val="FF0000"/>
                </a:solidFill>
              </a:rPr>
              <a:t>     </a:t>
            </a:r>
            <a:r>
              <a:rPr lang="en-US" sz="3200" b="1" dirty="0" err="1" smtClean="0">
                <a:solidFill>
                  <a:srgbClr val="FF0000"/>
                </a:solidFill>
              </a:rPr>
              <a:t>ww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3276600"/>
          <a:ext cx="2667000" cy="251460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1234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3505200"/>
            <a:ext cx="1040210" cy="236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667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W      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581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876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36576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4876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2514600"/>
            <a:ext cx="5181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F</a:t>
            </a:r>
            <a:r>
              <a:rPr lang="en-US" sz="2800" u="sng" baseline="-25000" dirty="0" smtClean="0"/>
              <a:t>1</a:t>
            </a:r>
            <a:r>
              <a:rPr lang="en-US" sz="2800" baseline="-25000" dirty="0" smtClean="0"/>
              <a:t> </a:t>
            </a:r>
            <a:r>
              <a:rPr lang="en-US" sz="2800" b="1" dirty="0" smtClean="0"/>
              <a:t>G:</a:t>
            </a:r>
          </a:p>
          <a:p>
            <a:r>
              <a:rPr lang="en-US" sz="3200" dirty="0" smtClean="0"/>
              <a:t>	</a:t>
            </a:r>
          </a:p>
          <a:p>
            <a:endParaRPr lang="en-US" sz="3200" dirty="0" smtClean="0"/>
          </a:p>
          <a:p>
            <a:r>
              <a:rPr lang="en-US" sz="2800" u="sng" dirty="0" smtClean="0"/>
              <a:t>F</a:t>
            </a:r>
            <a:r>
              <a:rPr lang="en-US" sz="2800" u="sng" baseline="-25000" dirty="0" smtClean="0"/>
              <a:t>1 </a:t>
            </a:r>
            <a:r>
              <a:rPr lang="en-US" sz="2800" b="1" u="sng" dirty="0" smtClean="0"/>
              <a:t>P:</a:t>
            </a:r>
            <a:endParaRPr lang="en-US" sz="28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438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100% </a:t>
            </a:r>
            <a:r>
              <a:rPr lang="en-US" sz="3600" b="1" dirty="0" err="1" smtClean="0">
                <a:solidFill>
                  <a:srgbClr val="FF0000"/>
                </a:solidFill>
              </a:rPr>
              <a:t>Ww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3810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100% White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4" descr="http://www.offleyhoofarm.co.uk/images/newpig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495800"/>
            <a:ext cx="3048000" cy="23469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029200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cross: </a:t>
            </a:r>
            <a:r>
              <a:rPr lang="en-US" b="1" dirty="0" smtClean="0"/>
              <a:t>__ __ x __ __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b) Show a cross between two of the 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offspring from number 1a. Determine the genotypes and phenotypes of the offspring in the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generations.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600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Ww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   </a:t>
            </a:r>
            <a:r>
              <a:rPr lang="en-US" sz="3200" b="1" dirty="0" err="1" smtClean="0">
                <a:solidFill>
                  <a:srgbClr val="FF0000"/>
                </a:solidFill>
              </a:rPr>
              <a:t>Ww</a:t>
            </a:r>
            <a:r>
              <a:rPr lang="en-US" sz="3200" dirty="0" smtClean="0"/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3276600"/>
          <a:ext cx="2667000" cy="251460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1234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3505200"/>
            <a:ext cx="1040210" cy="236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667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W      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5814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WW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876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36576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4876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ww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3048000"/>
            <a:ext cx="533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F</a:t>
            </a:r>
            <a:r>
              <a:rPr lang="en-US" sz="2800" u="sng" baseline="-25000" dirty="0" smtClean="0"/>
              <a:t>2</a:t>
            </a:r>
            <a:r>
              <a:rPr lang="en-US" sz="2800" u="sng" dirty="0" smtClean="0"/>
              <a:t> </a:t>
            </a:r>
            <a:r>
              <a:rPr lang="en-US" sz="2800" b="1" u="sng" dirty="0" smtClean="0"/>
              <a:t>G:</a:t>
            </a:r>
            <a:r>
              <a:rPr lang="en-US" sz="2800" dirty="0" smtClean="0"/>
              <a:t> </a:t>
            </a:r>
          </a:p>
          <a:p>
            <a:r>
              <a:rPr lang="en-US" sz="3200" dirty="0" smtClean="0"/>
              <a:t>	</a:t>
            </a:r>
          </a:p>
          <a:p>
            <a:endParaRPr lang="en-US" sz="3200" dirty="0" smtClean="0"/>
          </a:p>
          <a:p>
            <a:r>
              <a:rPr lang="en-US" sz="2800" u="sng" dirty="0" smtClean="0"/>
              <a:t>F</a:t>
            </a:r>
            <a:r>
              <a:rPr lang="en-US" sz="2800" u="sng" baseline="-25000" dirty="0" smtClean="0"/>
              <a:t>2 </a:t>
            </a:r>
            <a:r>
              <a:rPr lang="en-US" sz="2800" b="1" u="sng" dirty="0" smtClean="0"/>
              <a:t>P:</a:t>
            </a:r>
            <a:endParaRPr lang="en-US" sz="28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57800" y="2895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1WW: 2Ww: 1ww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419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3White: 1black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8722" name="Picture 2" descr="http://z.about.com/d/biology/1/0/g/menddihy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9951" y="1181100"/>
            <a:ext cx="6024049" cy="5676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19200" y="0"/>
            <a:ext cx="6172200" cy="1981200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Dihybrids</a:t>
            </a:r>
            <a:r>
              <a:rPr lang="en-US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br>
              <a:rPr lang="en-US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en-US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(</a:t>
            </a:r>
            <a:r>
              <a:rPr lang="en-US" u="sng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two</a:t>
            </a:r>
            <a:r>
              <a:rPr lang="en-US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 traits)</a:t>
            </a:r>
            <a:endParaRPr lang="en-US" dirty="0">
              <a:ln w="1905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 lvl="0"/>
            <a:r>
              <a:rPr lang="en-US" b="1" u="sng" dirty="0" smtClean="0"/>
              <a:t>Homozygous genotype</a:t>
            </a:r>
            <a:r>
              <a:rPr lang="en-US" dirty="0" smtClean="0"/>
              <a:t> = gene combination involving 2 dominant or 2 recessive genes (ex: RR or </a:t>
            </a:r>
            <a:r>
              <a:rPr lang="en-US" dirty="0" err="1" smtClean="0"/>
              <a:t>rr</a:t>
            </a:r>
            <a:r>
              <a:rPr lang="en-US" dirty="0" smtClean="0"/>
              <a:t>); also called </a:t>
            </a:r>
            <a:r>
              <a:rPr lang="en-US" b="1" u="sng" dirty="0" smtClean="0"/>
              <a:t>pure </a:t>
            </a:r>
            <a:r>
              <a:rPr lang="en-US" dirty="0" smtClean="0"/>
              <a:t> </a:t>
            </a:r>
          </a:p>
          <a:p>
            <a:pPr lvl="0"/>
            <a:r>
              <a:rPr lang="en-US" b="1" u="sng" dirty="0" smtClean="0"/>
              <a:t>Heterozygous genotype</a:t>
            </a:r>
            <a:r>
              <a:rPr lang="en-US" dirty="0" smtClean="0"/>
              <a:t> = gene combination of one dominant &amp; one recessive allele    (ex: </a:t>
            </a:r>
            <a:r>
              <a:rPr lang="en-US" dirty="0" err="1" smtClean="0"/>
              <a:t>Rr</a:t>
            </a:r>
            <a:r>
              <a:rPr lang="en-US" dirty="0" smtClean="0"/>
              <a:t>); also called </a:t>
            </a:r>
            <a:r>
              <a:rPr lang="en-US" b="1" u="sng" dirty="0" smtClean="0"/>
              <a:t>hybrid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Because each parent and offspring are using </a:t>
            </a:r>
            <a:r>
              <a:rPr lang="en-US" b="1" u="sng" dirty="0" smtClean="0"/>
              <a:t>two</a:t>
            </a:r>
            <a:r>
              <a:rPr lang="en-US" dirty="0" smtClean="0"/>
              <a:t> traits, each one should have </a:t>
            </a:r>
            <a:r>
              <a:rPr lang="en-US" b="1" u="sng" dirty="0" smtClean="0"/>
              <a:t>4</a:t>
            </a:r>
            <a:r>
              <a:rPr lang="en-US" dirty="0" smtClean="0"/>
              <a:t> alleles, </a:t>
            </a:r>
            <a:r>
              <a:rPr lang="en-US" b="1" u="sng" dirty="0" smtClean="0"/>
              <a:t>2</a:t>
            </a:r>
            <a:r>
              <a:rPr lang="en-US" dirty="0" smtClean="0"/>
              <a:t> for each </a:t>
            </a:r>
            <a:r>
              <a:rPr lang="en-US" b="1" u="sng" dirty="0" smtClean="0"/>
              <a:t>trait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Each gamete produced by the P</a:t>
            </a:r>
            <a:r>
              <a:rPr lang="en-US" baseline="-25000" dirty="0" smtClean="0"/>
              <a:t>1</a:t>
            </a:r>
            <a:r>
              <a:rPr lang="en-US" dirty="0" smtClean="0"/>
              <a:t> generations will contain 2 alleles, one for each trait.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Dihybrids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(two traits)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417638"/>
          </a:xfrm>
        </p:spPr>
        <p:txBody>
          <a:bodyPr/>
          <a:lstStyle/>
          <a:p>
            <a:r>
              <a:rPr lang="en-US" dirty="0" err="1" smtClean="0"/>
              <a:t>Dihybrid</a:t>
            </a:r>
            <a:r>
              <a:rPr lang="en-US" dirty="0" smtClean="0"/>
              <a:t>: seed color and shape</a:t>
            </a:r>
            <a:endParaRPr lang="en-US" dirty="0"/>
          </a:p>
        </p:txBody>
      </p:sp>
      <p:pic>
        <p:nvPicPr>
          <p:cNvPr id="183298" name="Picture 2" descr="http://www.agen.ufl.edu/~chyn/age2062/lect/lect_10/16_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889999" cy="601979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pPr lvl="0"/>
            <a:r>
              <a:rPr lang="en-US" sz="3000" u="sng" dirty="0" smtClean="0"/>
              <a:t>Example:</a:t>
            </a:r>
            <a:r>
              <a:rPr lang="en-US" sz="3000" dirty="0" smtClean="0"/>
              <a:t> A plant that is heterozygous for being tall and having green seeds is crossed with a homozygous yellow and short</a:t>
            </a:r>
          </a:p>
          <a:p>
            <a:pPr lvl="4"/>
            <a:r>
              <a:rPr lang="en-US" sz="2400" dirty="0" smtClean="0"/>
              <a:t>Traits = seed color and plant height</a:t>
            </a:r>
          </a:p>
          <a:p>
            <a:pPr lvl="4"/>
            <a:r>
              <a:rPr lang="en-US" sz="2400" dirty="0" smtClean="0"/>
              <a:t>Alleles 	</a:t>
            </a:r>
            <a:r>
              <a:rPr lang="en-US" sz="2400" b="1" dirty="0" smtClean="0"/>
              <a:t>G</a:t>
            </a:r>
            <a:r>
              <a:rPr lang="en-US" sz="2400" dirty="0" smtClean="0"/>
              <a:t> =green	</a:t>
            </a:r>
            <a:r>
              <a:rPr lang="en-US" sz="2400" b="1" dirty="0" smtClean="0"/>
              <a:t>     	T</a:t>
            </a:r>
            <a:r>
              <a:rPr lang="en-US" sz="2400" dirty="0" smtClean="0"/>
              <a:t> = tall</a:t>
            </a:r>
          </a:p>
          <a:p>
            <a:pPr>
              <a:buNone/>
            </a:pPr>
            <a:r>
              <a:rPr lang="en-US" sz="2400" dirty="0" smtClean="0"/>
              <a:t>			    	</a:t>
            </a:r>
            <a:r>
              <a:rPr lang="en-US" sz="2400" b="1" dirty="0" smtClean="0"/>
              <a:t>g </a:t>
            </a:r>
            <a:r>
              <a:rPr lang="en-US" sz="2400" dirty="0" smtClean="0"/>
              <a:t>= yellow		</a:t>
            </a:r>
            <a:r>
              <a:rPr lang="en-US" sz="2400" b="1" dirty="0" smtClean="0"/>
              <a:t>t </a:t>
            </a:r>
            <a:r>
              <a:rPr lang="en-US" sz="2400" dirty="0" smtClean="0"/>
              <a:t>= short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417638"/>
          </a:xfrm>
        </p:spPr>
        <p:txBody>
          <a:bodyPr/>
          <a:lstStyle/>
          <a:p>
            <a:r>
              <a:rPr lang="en-US" dirty="0" err="1" smtClean="0"/>
              <a:t>Dihybrids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(two traits)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04800" y="4724400"/>
            <a:ext cx="88392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_______  x   _______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4572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TtGg</a:t>
            </a:r>
            <a:r>
              <a:rPr lang="en-US" sz="3200" b="1" dirty="0" smtClean="0">
                <a:solidFill>
                  <a:srgbClr val="0070C0"/>
                </a:solidFill>
              </a:rPr>
              <a:t>           </a:t>
            </a:r>
            <a:r>
              <a:rPr lang="en-US" sz="3200" b="1" dirty="0" err="1" smtClean="0">
                <a:solidFill>
                  <a:srgbClr val="0070C0"/>
                </a:solidFill>
              </a:rPr>
              <a:t>ttgg</a:t>
            </a:r>
            <a:r>
              <a:rPr lang="en-US" sz="3200" dirty="0" smtClean="0">
                <a:solidFill>
                  <a:srgbClr val="0070C0"/>
                </a:solidFill>
              </a:rPr>
              <a:t>	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410200"/>
          </a:xfrm>
        </p:spPr>
        <p:txBody>
          <a:bodyPr/>
          <a:lstStyle/>
          <a:p>
            <a:pPr lvl="0"/>
            <a:r>
              <a:rPr lang="en-US" dirty="0" smtClean="0"/>
              <a:t>Determine the gametes produced by each parent by using the FOIL method</a:t>
            </a:r>
            <a:r>
              <a:rPr lang="en-US" dirty="0" smtClean="0"/>
              <a:t>. </a:t>
            </a:r>
          </a:p>
          <a:p>
            <a:pPr marL="109728" lv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/>
              <a:t>(</a:t>
            </a:r>
            <a:r>
              <a:rPr lang="en-US" u="sng" dirty="0" smtClean="0"/>
              <a:t>F</a:t>
            </a:r>
            <a:r>
              <a:rPr lang="en-US" dirty="0" smtClean="0"/>
              <a:t>irst </a:t>
            </a:r>
            <a:r>
              <a:rPr lang="en-US" u="sng" dirty="0" smtClean="0"/>
              <a:t>O</a:t>
            </a:r>
            <a:r>
              <a:rPr lang="en-US" dirty="0" smtClean="0"/>
              <a:t>uter </a:t>
            </a:r>
            <a:r>
              <a:rPr lang="en-US" u="sng" dirty="0" smtClean="0"/>
              <a:t>I</a:t>
            </a:r>
            <a:r>
              <a:rPr lang="en-US" dirty="0" smtClean="0"/>
              <a:t>nner </a:t>
            </a:r>
            <a:r>
              <a:rPr lang="en-US" u="sng" dirty="0" smtClean="0"/>
              <a:t>L</a:t>
            </a:r>
            <a:r>
              <a:rPr lang="en-US" dirty="0" smtClean="0"/>
              <a:t>ast)</a:t>
            </a:r>
            <a:endParaRPr lang="en-US" dirty="0" smtClean="0"/>
          </a:p>
          <a:p>
            <a:pPr lvl="1"/>
            <a:r>
              <a:rPr lang="en-US" dirty="0" err="1" smtClean="0"/>
              <a:t>TtGg</a:t>
            </a:r>
            <a:r>
              <a:rPr lang="en-US" dirty="0" smtClean="0"/>
              <a:t> produces 4 different gametes: 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ttgg</a:t>
            </a:r>
            <a:r>
              <a:rPr lang="en-US" dirty="0" smtClean="0"/>
              <a:t> produces only 1 gamete: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Dihybrids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(two traits)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3886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smtClean="0">
                <a:solidFill>
                  <a:srgbClr val="0070C0"/>
                </a:solidFill>
              </a:rPr>
              <a:t>TG</a:t>
            </a:r>
            <a:r>
              <a:rPr lang="en-US" sz="3600" b="1" dirty="0" smtClean="0">
                <a:solidFill>
                  <a:srgbClr val="0070C0"/>
                </a:solidFill>
              </a:rPr>
              <a:t>   </a:t>
            </a:r>
            <a:r>
              <a:rPr lang="en-US" sz="3600" b="1" u="sng" dirty="0" err="1" smtClean="0">
                <a:solidFill>
                  <a:srgbClr val="0070C0"/>
                </a:solidFill>
              </a:rPr>
              <a:t>Tg</a:t>
            </a:r>
            <a:r>
              <a:rPr lang="en-US" sz="3600" b="1" dirty="0" smtClean="0">
                <a:solidFill>
                  <a:srgbClr val="0070C0"/>
                </a:solidFill>
              </a:rPr>
              <a:t>   </a:t>
            </a:r>
            <a:r>
              <a:rPr lang="en-US" sz="3600" b="1" u="sng" dirty="0" err="1" smtClean="0">
                <a:solidFill>
                  <a:srgbClr val="0070C0"/>
                </a:solidFill>
              </a:rPr>
              <a:t>tG</a:t>
            </a:r>
            <a:r>
              <a:rPr lang="en-US" sz="3600" b="1" dirty="0" smtClean="0">
                <a:solidFill>
                  <a:srgbClr val="0070C0"/>
                </a:solidFill>
              </a:rPr>
              <a:t>   </a:t>
            </a:r>
            <a:r>
              <a:rPr lang="en-US" sz="3600" b="1" u="sng" dirty="0" err="1" smtClean="0">
                <a:solidFill>
                  <a:srgbClr val="0070C0"/>
                </a:solidFill>
              </a:rPr>
              <a:t>tg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800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0070C0"/>
                </a:solidFill>
              </a:rPr>
              <a:t>tg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914400"/>
          <a:ext cx="5410200" cy="4691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550"/>
                <a:gridCol w="1352550"/>
                <a:gridCol w="1352550"/>
                <a:gridCol w="1352550"/>
              </a:tblGrid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2286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TG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endParaRPr lang="en-US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457200"/>
            <a:ext cx="838200" cy="5334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34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itchFamily="66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endParaRPr lang="en-US" sz="3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itchFamily="66" charset="0"/>
              </a:rPr>
              <a:t>tg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err="1" smtClean="0">
                <a:solidFill>
                  <a:srgbClr val="0070C0"/>
                </a:solidFill>
                <a:latin typeface="Comic Sans MS" pitchFamily="66" charset="0"/>
              </a:rPr>
              <a:t>tg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0668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286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2362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2362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2362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3505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3581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3581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3000" y="3581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4724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5200" y="4724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3000" y="4724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ttgg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1143000"/>
            <a:ext cx="281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Phenotypes: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 tall/green seeds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4tall/yellow seeds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4short/green seeds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4short/yellow seeds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Genotypes: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4TtGg: 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4Ttgg: 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4ttGg: 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4ttgg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19800"/>
          </a:xfrm>
        </p:spPr>
        <p:txBody>
          <a:bodyPr/>
          <a:lstStyle/>
          <a:p>
            <a:r>
              <a:rPr lang="en-US" dirty="0" err="1"/>
              <a:t>D</a:t>
            </a:r>
            <a:r>
              <a:rPr lang="en-US" dirty="0" err="1" smtClean="0"/>
              <a:t>ihybrid</a:t>
            </a:r>
            <a:r>
              <a:rPr lang="en-US" dirty="0" smtClean="0"/>
              <a:t> cross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/>
              <a:t>two </a:t>
            </a:r>
            <a:r>
              <a:rPr lang="en-US" dirty="0" smtClean="0"/>
              <a:t>traits are </a:t>
            </a:r>
            <a:r>
              <a:rPr lang="en-US" dirty="0" smtClean="0"/>
              <a:t>considered) </a:t>
            </a:r>
            <a:r>
              <a:rPr lang="en-US" dirty="0" smtClean="0"/>
              <a:t>the number of possible combinations of the offspring increases. </a:t>
            </a:r>
            <a:endParaRPr lang="en-US" dirty="0" smtClean="0"/>
          </a:p>
          <a:p>
            <a:r>
              <a:rPr lang="en-US" dirty="0" smtClean="0"/>
              <a:t>Suppose </a:t>
            </a:r>
            <a:r>
              <a:rPr lang="en-US" dirty="0" smtClean="0"/>
              <a:t>that </a:t>
            </a:r>
            <a:r>
              <a:rPr lang="en-US" b="1" dirty="0" smtClean="0"/>
              <a:t>black hair (B) is dominant </a:t>
            </a:r>
            <a:r>
              <a:rPr lang="en-US" dirty="0" smtClean="0"/>
              <a:t>over blonde hair (b) and </a:t>
            </a:r>
            <a:r>
              <a:rPr lang="en-US" b="1" dirty="0" smtClean="0"/>
              <a:t>brown eyes (E) are dominant</a:t>
            </a:r>
            <a:r>
              <a:rPr lang="en-US" dirty="0" smtClean="0"/>
              <a:t> over blue (e).</a:t>
            </a:r>
          </a:p>
          <a:p>
            <a:r>
              <a:rPr lang="en-US" dirty="0" smtClean="0"/>
              <a:t>What percent of offspring could be expected to have blonde hair and blue eyes if: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DIHYBRID (2 traits) HOMEWORK SET 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19800"/>
          </a:xfrm>
        </p:spPr>
        <p:txBody>
          <a:bodyPr/>
          <a:lstStyle/>
          <a:p>
            <a:pPr lvl="0"/>
            <a:r>
              <a:rPr lang="en-US" dirty="0" smtClean="0"/>
              <a:t>The father has black hair (heterozygous) and brown eyes (heterozygous) and the mother has blonde hair and blue eyes.</a:t>
            </a:r>
          </a:p>
          <a:p>
            <a:r>
              <a:rPr lang="en-US" b="1" dirty="0" smtClean="0"/>
              <a:t>Genotype of father =_________ </a:t>
            </a:r>
            <a:endParaRPr lang="en-US" dirty="0" smtClean="0"/>
          </a:p>
          <a:p>
            <a:r>
              <a:rPr lang="en-US" b="1" dirty="0" smtClean="0"/>
              <a:t>Genotype of mother =_________ </a:t>
            </a:r>
            <a:endParaRPr lang="en-US" dirty="0" smtClean="0"/>
          </a:p>
          <a:p>
            <a:r>
              <a:rPr lang="en-US" dirty="0" smtClean="0"/>
              <a:t>Complete the cross using the </a:t>
            </a:r>
            <a:r>
              <a:rPr lang="en-US" dirty="0" err="1" smtClean="0"/>
              <a:t>Punnett</a:t>
            </a:r>
            <a:r>
              <a:rPr lang="en-US" dirty="0" smtClean="0"/>
              <a:t> </a:t>
            </a:r>
            <a:r>
              <a:rPr lang="en-US" dirty="0" smtClean="0"/>
              <a:t>square. Determine what percent of offspring will have blonde hair and blue eyes.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4176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DIHYBRID (2 traits) HOMEWORK SET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22860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BbEe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30480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bbee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914400"/>
          <a:ext cx="5410200" cy="4691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550"/>
                <a:gridCol w="1352550"/>
                <a:gridCol w="1352550"/>
                <a:gridCol w="1352550"/>
              </a:tblGrid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2286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BE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lang="en-US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457200"/>
            <a:ext cx="838200" cy="5334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0668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219200"/>
            <a:ext cx="152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5943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25% (4/16)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-304800" y="3581400"/>
            <a:ext cx="3353594" cy="794"/>
          </a:xfrm>
          <a:prstGeom prst="straightConnector1">
            <a:avLst/>
          </a:prstGeom>
          <a:ln w="984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990600" y="3581400"/>
            <a:ext cx="3353594" cy="794"/>
          </a:xfrm>
          <a:prstGeom prst="straightConnector1">
            <a:avLst/>
          </a:prstGeom>
          <a:ln w="984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2438400" y="3581400"/>
            <a:ext cx="3353594" cy="794"/>
          </a:xfrm>
          <a:prstGeom prst="straightConnector1">
            <a:avLst/>
          </a:prstGeom>
          <a:ln w="984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3810000" y="3581400"/>
            <a:ext cx="3353594" cy="794"/>
          </a:xfrm>
          <a:prstGeom prst="straightConnector1">
            <a:avLst/>
          </a:prstGeom>
          <a:ln w="984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981200" y="6172200"/>
            <a:ext cx="716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____________________% blonde hair &amp; blue eyes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 animBg="1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19800"/>
          </a:xfrm>
        </p:spPr>
        <p:txBody>
          <a:bodyPr/>
          <a:lstStyle/>
          <a:p>
            <a:pPr lvl="0"/>
            <a:r>
              <a:rPr lang="en-US" dirty="0" smtClean="0"/>
              <a:t>Both parents have black hair (heterozygous) and brown eyes (heterozygous).</a:t>
            </a:r>
          </a:p>
          <a:p>
            <a:r>
              <a:rPr lang="en-US" b="1" dirty="0" smtClean="0"/>
              <a:t>Genotype of father = ________</a:t>
            </a:r>
            <a:endParaRPr lang="en-US" dirty="0" smtClean="0"/>
          </a:p>
          <a:p>
            <a:r>
              <a:rPr lang="en-US" b="1" dirty="0" smtClean="0"/>
              <a:t>Genotype of mother = ________</a:t>
            </a:r>
            <a:endParaRPr lang="en-US" dirty="0" smtClean="0"/>
          </a:p>
          <a:p>
            <a:r>
              <a:rPr lang="en-US" dirty="0" smtClean="0"/>
              <a:t>Complete the </a:t>
            </a:r>
            <a:r>
              <a:rPr lang="en-US" dirty="0" err="1" smtClean="0"/>
              <a:t>Punnett</a:t>
            </a:r>
            <a:r>
              <a:rPr lang="en-US" dirty="0" smtClean="0"/>
              <a:t> square below. Determine what percent of offspring will have blonde hair and blue eyes.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4176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DIHYBRID (2 traits) HOMEWORK SET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1905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</a:rPr>
              <a:t>BbEe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667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</a:rPr>
              <a:t>BbEe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914400"/>
          <a:ext cx="5410200" cy="4691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550"/>
                <a:gridCol w="1352550"/>
                <a:gridCol w="1352550"/>
                <a:gridCol w="1352550"/>
              </a:tblGrid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2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2286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BE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   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lang="en-US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457200"/>
            <a:ext cx="838200" cy="5334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err="1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0070C0"/>
                </a:solidFill>
                <a:latin typeface="Comic Sans MS" pitchFamily="66" charset="0"/>
              </a:rPr>
              <a:t>be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0668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BBEE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1143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1200" y="5943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6.25% (1/16)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752600" y="6172200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_____________________% blonde hair &amp; blue eyes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2286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2286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2362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600" y="2286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3505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" y="3505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2800" y="3505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24400" y="3505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1200" y="47244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4648200"/>
            <a:ext cx="1600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mic Sans MS" pitchFamily="66" charset="0"/>
              </a:rPr>
              <a:t>bbee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         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2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u="sng" dirty="0" smtClean="0"/>
              <a:t>Monohybrid cross</a:t>
            </a:r>
            <a:r>
              <a:rPr lang="en-US" dirty="0" smtClean="0"/>
              <a:t> = cross involving a single trait </a:t>
            </a:r>
          </a:p>
          <a:p>
            <a:pPr lvl="0"/>
            <a:r>
              <a:rPr lang="en-US" b="1" u="sng" dirty="0" err="1" smtClean="0"/>
              <a:t>Dihybrid</a:t>
            </a:r>
            <a:r>
              <a:rPr lang="en-US" b="1" u="sng" dirty="0" smtClean="0"/>
              <a:t> cross</a:t>
            </a:r>
            <a:r>
              <a:rPr lang="en-US" dirty="0" smtClean="0"/>
              <a:t> = cross involving two traits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3733800" cy="5486400"/>
          </a:xfrm>
        </p:spPr>
        <p:txBody>
          <a:bodyPr/>
          <a:lstStyle/>
          <a:p>
            <a:pPr lvl="0"/>
            <a:r>
              <a:rPr lang="en-US" b="1" u="sng" dirty="0" err="1" smtClean="0"/>
              <a:t>Punnett</a:t>
            </a:r>
            <a:r>
              <a:rPr lang="en-US" b="1" u="sng" dirty="0" smtClean="0"/>
              <a:t> Square</a:t>
            </a:r>
            <a:r>
              <a:rPr lang="en-US" dirty="0" smtClean="0"/>
              <a:t> = used to solve genetics problems. (based on probability)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Genetic Terminology:</a:t>
            </a:r>
            <a:endParaRPr lang="en-US" dirty="0"/>
          </a:p>
        </p:txBody>
      </p:sp>
      <p:pic>
        <p:nvPicPr>
          <p:cNvPr id="5122" name="Picture 2" descr="http://bio1151.nicerweb.com/doc/class/bio1151/Locked/media/ch14/14_09PunnettSquare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733800" y="1219199"/>
            <a:ext cx="5410200" cy="5601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u="sng" dirty="0" smtClean="0"/>
              <a:t>HEREDITY</a:t>
            </a:r>
            <a:r>
              <a:rPr lang="en-US" dirty="0" smtClean="0"/>
              <a:t> = The passing of traits from </a:t>
            </a:r>
            <a:r>
              <a:rPr lang="en-US" b="1" u="sng" dirty="0" smtClean="0"/>
              <a:t>parents</a:t>
            </a:r>
            <a:r>
              <a:rPr lang="en-US" dirty="0" smtClean="0"/>
              <a:t> to </a:t>
            </a:r>
            <a:r>
              <a:rPr lang="en-US" b="1" u="sng" dirty="0" smtClean="0"/>
              <a:t>offspring.</a:t>
            </a:r>
            <a:endParaRPr lang="en-US" sz="2400" dirty="0" smtClean="0"/>
          </a:p>
          <a:p>
            <a:pPr lvl="3"/>
            <a:r>
              <a:rPr lang="en-US" dirty="0" smtClean="0"/>
              <a:t>Transmitted by means of information stored in molecules of </a:t>
            </a:r>
            <a:r>
              <a:rPr lang="en-US" b="1" u="sng" dirty="0" smtClean="0"/>
              <a:t>DNA.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FUNDAMENTALS OF GENETICS</a:t>
            </a:r>
            <a:endParaRPr lang="en-US" dirty="0"/>
          </a:p>
        </p:txBody>
      </p:sp>
      <p:pic>
        <p:nvPicPr>
          <p:cNvPr id="4" name="Picture 2" descr="http://www.amazing-animations.com/animations/dna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200" y="3429000"/>
            <a:ext cx="2082800" cy="3124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1013</TotalTime>
  <Words>2321</Words>
  <Application>Microsoft Macintosh PowerPoint</Application>
  <PresentationFormat>On-screen Show (4:3)</PresentationFormat>
  <Paragraphs>415</Paragraphs>
  <Slides>69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Concourse</vt:lpstr>
      <vt:lpstr>Document</vt:lpstr>
      <vt:lpstr>Mendelian Genetics</vt:lpstr>
      <vt:lpstr>Genetic Terminology:</vt:lpstr>
      <vt:lpstr>Genetic Terminology:</vt:lpstr>
      <vt:lpstr>Genetic Terminology:</vt:lpstr>
      <vt:lpstr>Genetic Terminology:</vt:lpstr>
      <vt:lpstr>Genetic Terminology:</vt:lpstr>
      <vt:lpstr>Genetic Terminology:</vt:lpstr>
      <vt:lpstr>Genetic Terminology:</vt:lpstr>
      <vt:lpstr>FUNDAMENTALS OF GENETICS</vt:lpstr>
      <vt:lpstr>FUNDAMENTALS OF GENETICS</vt:lpstr>
      <vt:lpstr>WHAT MAKES YOU WHO YOU ARE TODAY?</vt:lpstr>
      <vt:lpstr>FUNDAMENTALS OF GENETICS</vt:lpstr>
      <vt:lpstr>PowerPoint Presentation</vt:lpstr>
      <vt:lpstr>Gregor Mendel</vt:lpstr>
      <vt:lpstr>Gregor Mendel</vt:lpstr>
      <vt:lpstr>Gregor Mendel</vt:lpstr>
      <vt:lpstr>MENDELIAN GENETICS OVERVIEW</vt:lpstr>
      <vt:lpstr>MENDELIAN GENETICS OVERVIEW</vt:lpstr>
      <vt:lpstr>MENDELIAN GENETICS OVERVIEW</vt:lpstr>
      <vt:lpstr>MENDELIAN GENETICS OVERVIEW</vt:lpstr>
      <vt:lpstr>PowerPoint Presentation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PowerPoint Presentation</vt:lpstr>
      <vt:lpstr>Mendel’s Experiments:</vt:lpstr>
      <vt:lpstr>Mendel’s Experiments:</vt:lpstr>
      <vt:lpstr>Mendel’s Experiments:</vt:lpstr>
      <vt:lpstr>Mendel’s Experiments:</vt:lpstr>
      <vt:lpstr>Mendel’s Experiments:</vt:lpstr>
      <vt:lpstr>Mendel’s Experiments:</vt:lpstr>
      <vt:lpstr>Results of Mendel’s Experiments:</vt:lpstr>
      <vt:lpstr>Results of Mendel’s Experiments:</vt:lpstr>
      <vt:lpstr>MENDEL’S 3 LAWS OF HEREDITY:</vt:lpstr>
      <vt:lpstr>Law of Dominance</vt:lpstr>
      <vt:lpstr>PowerPoint Presentation</vt:lpstr>
      <vt:lpstr>PowerPoint Presentation</vt:lpstr>
      <vt:lpstr>The Law of Independent Assortment</vt:lpstr>
      <vt:lpstr>The Law of Independent Assortment</vt:lpstr>
      <vt:lpstr>INHERITANCE OF HUMAN TRAITS: DOMINANT/ RECESSIVE</vt:lpstr>
      <vt:lpstr>INHERITANCE OF HUMAN TRAITS: DOMINANT/ RECESSIVE</vt:lpstr>
      <vt:lpstr>INHERITANCE OF HUMAN TRAITS: DOMINANT/ RECESSIVE</vt:lpstr>
      <vt:lpstr>INHERITANCE OF HUMAN TRAITS: DOMINANT/ RECESSIVE</vt:lpstr>
      <vt:lpstr>INHERITANCE OF HUMAN TRAITS: DOMINANT/ RECESSIVE</vt:lpstr>
      <vt:lpstr>Punnett Squares</vt:lpstr>
      <vt:lpstr>Punnett Squares:</vt:lpstr>
      <vt:lpstr>Punnett Squares:</vt:lpstr>
      <vt:lpstr>Test Cross Punnett Square:</vt:lpstr>
      <vt:lpstr>IN CLASS PRACTICE PROBLEMS – MONOHYBRIDS (one trait)</vt:lpstr>
      <vt:lpstr>IN CLASS PRACTICE PROBLEMS – MONOHYBRIDS (one trait)</vt:lpstr>
      <vt:lpstr>IN CLASS PRACTICE PROBLEMS – MONOHYBRIDS (one trait)</vt:lpstr>
      <vt:lpstr>IN CLASS PRACTICE PROBLEMS – MONOHYBRIDS (one trait)</vt:lpstr>
      <vt:lpstr>IN CLASS PRACTICE PROBLEMS – MONOHYBRIDS (one trait)</vt:lpstr>
      <vt:lpstr>NOW YOU TRY SOME:</vt:lpstr>
      <vt:lpstr>1a) A pure (homozygous) white pig is mated with a black pig. </vt:lpstr>
      <vt:lpstr>b) Show a cross between two of the F1 offspring from number 1a. Determine the genotypes and phenotypes of the offspring in the F2 generations.</vt:lpstr>
      <vt:lpstr>Dihybrids  (two traits)</vt:lpstr>
      <vt:lpstr>Dihybrids (two traits)</vt:lpstr>
      <vt:lpstr>Dihybrid: seed color and shape</vt:lpstr>
      <vt:lpstr>Dihybrids (two traits)</vt:lpstr>
      <vt:lpstr>Dihybrids (two traits)</vt:lpstr>
      <vt:lpstr>PowerPoint Presentation</vt:lpstr>
      <vt:lpstr>DIHYBRID (2 traits) HOMEWORK SET </vt:lpstr>
      <vt:lpstr>DIHYBRID (2 traits) HOMEWORK SET </vt:lpstr>
      <vt:lpstr>PowerPoint Presentation</vt:lpstr>
      <vt:lpstr>DIHYBRID (2 traits) HOMEWORK SET 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Mendelian Genetics</dc:title>
  <dc:creator> </dc:creator>
  <cp:lastModifiedBy>officeuser</cp:lastModifiedBy>
  <cp:revision>158</cp:revision>
  <cp:lastPrinted>2017-02-15T04:56:50Z</cp:lastPrinted>
  <dcterms:created xsi:type="dcterms:W3CDTF">2009-03-10T14:49:45Z</dcterms:created>
  <dcterms:modified xsi:type="dcterms:W3CDTF">2017-02-15T04:58:59Z</dcterms:modified>
</cp:coreProperties>
</file>