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24"/>
  </p:notesMasterIdLst>
  <p:sldIdLst>
    <p:sldId id="298" r:id="rId2"/>
    <p:sldId id="264" r:id="rId3"/>
    <p:sldId id="265" r:id="rId4"/>
    <p:sldId id="275" r:id="rId5"/>
    <p:sldId id="278" r:id="rId6"/>
    <p:sldId id="279" r:id="rId7"/>
    <p:sldId id="266" r:id="rId8"/>
    <p:sldId id="277" r:id="rId9"/>
    <p:sldId id="267" r:id="rId10"/>
    <p:sldId id="299" r:id="rId11"/>
    <p:sldId id="272" r:id="rId12"/>
    <p:sldId id="280" r:id="rId13"/>
    <p:sldId id="273" r:id="rId14"/>
    <p:sldId id="274" r:id="rId15"/>
    <p:sldId id="307" r:id="rId16"/>
    <p:sldId id="276" r:id="rId17"/>
    <p:sldId id="300" r:id="rId18"/>
    <p:sldId id="303" r:id="rId19"/>
    <p:sldId id="304" r:id="rId20"/>
    <p:sldId id="305" r:id="rId21"/>
    <p:sldId id="306" r:id="rId22"/>
    <p:sldId id="308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2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5.emf"/><Relationship Id="rId3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095111-A8B7-6A4C-A051-7E7BCD7E066D}" type="datetimeFigureOut">
              <a:rPr lang="en-US" smtClean="0"/>
              <a:t>9/4/15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51E11-CC8A-2748-A62E-1C571726A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223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A99075-D1E8-9E4A-B982-33FF13CF5820}" type="slidenum">
              <a:rPr lang="en-US"/>
              <a:pPr/>
              <a:t>10</a:t>
            </a:fld>
            <a:endParaRPr lang="en-US"/>
          </a:p>
        </p:txBody>
      </p:sp>
      <p:sp>
        <p:nvSpPr>
          <p:cNvPr id="5089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B56C45-2A0A-E648-9E14-0E3A6BD4CC41}" type="slidenum">
              <a:rPr lang="en-US"/>
              <a:pPr/>
              <a:t>17</a:t>
            </a:fld>
            <a:endParaRPr lang="en-US"/>
          </a:p>
        </p:txBody>
      </p:sp>
      <p:sp>
        <p:nvSpPr>
          <p:cNvPr id="532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DB0BAB-207E-3146-9EEE-61C97A8395E5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5242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D650D-6327-4C70-8D3D-E919843355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02483"/>
      </p:ext>
    </p:extLst>
  </p:cSld>
  <p:clrMapOvr>
    <a:masterClrMapping/>
  </p:clrMapOvr>
  <p:transition xmlns:p14="http://schemas.microsoft.com/office/powerpoint/2010/main">
    <p:split dir="in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01762-FDCF-401D-AEC9-CB412BB2F8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84321"/>
      </p:ext>
    </p:extLst>
  </p:cSld>
  <p:clrMapOvr>
    <a:masterClrMapping/>
  </p:clrMapOvr>
  <p:transition xmlns:p14="http://schemas.microsoft.com/office/powerpoint/2010/main">
    <p:split dir="in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57771-48A1-4478-8936-69AFFC68D5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01434"/>
      </p:ext>
    </p:extLst>
  </p:cSld>
  <p:clrMapOvr>
    <a:masterClrMapping/>
  </p:clrMapOvr>
  <p:transition xmlns:p14="http://schemas.microsoft.com/office/powerpoint/2010/main">
    <p:split dir="in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15D73-0FE2-4245-B59C-35C5D4EB6F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22485"/>
      </p:ext>
    </p:extLst>
  </p:cSld>
  <p:clrMapOvr>
    <a:masterClrMapping/>
  </p:clrMapOvr>
  <p:transition xmlns:p14="http://schemas.microsoft.com/office/powerpoint/2010/main">
    <p:split dir="in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AF96F-A3DF-4534-85E1-B82D2FBE6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35336"/>
      </p:ext>
    </p:extLst>
  </p:cSld>
  <p:clrMapOvr>
    <a:masterClrMapping/>
  </p:clrMapOvr>
  <p:transition xmlns:p14="http://schemas.microsoft.com/office/powerpoint/2010/main">
    <p:split dir="in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0F95D-1530-495C-B731-BBBE2B733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893879"/>
      </p:ext>
    </p:extLst>
  </p:cSld>
  <p:clrMapOvr>
    <a:masterClrMapping/>
  </p:clrMapOvr>
  <p:transition xmlns:p14="http://schemas.microsoft.com/office/powerpoint/2010/main">
    <p:split dir="in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D3DF9-BFB9-4352-B2CF-6DB618F4B2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805361"/>
      </p:ext>
    </p:extLst>
  </p:cSld>
  <p:clrMapOvr>
    <a:masterClrMapping/>
  </p:clrMapOvr>
  <p:transition xmlns:p14="http://schemas.microsoft.com/office/powerpoint/2010/main">
    <p:split dir="in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2FA69-F466-4043-87FF-B1E2DC2D79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09528"/>
      </p:ext>
    </p:extLst>
  </p:cSld>
  <p:clrMapOvr>
    <a:masterClrMapping/>
  </p:clrMapOvr>
  <p:transition xmlns:p14="http://schemas.microsoft.com/office/powerpoint/2010/main">
    <p:split dir="in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70D0F-1F12-46DD-AB60-EF92878AF3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096142"/>
      </p:ext>
    </p:extLst>
  </p:cSld>
  <p:clrMapOvr>
    <a:masterClrMapping/>
  </p:clrMapOvr>
  <p:transition xmlns:p14="http://schemas.microsoft.com/office/powerpoint/2010/main">
    <p:split dir="in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F7C8-C092-4BBA-A2DA-343CC453C1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386792"/>
      </p:ext>
    </p:extLst>
  </p:cSld>
  <p:clrMapOvr>
    <a:masterClrMapping/>
  </p:clrMapOvr>
  <p:transition xmlns:p14="http://schemas.microsoft.com/office/powerpoint/2010/main">
    <p:split dir="in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459B5-27D3-4BA9-9C2D-39BF548553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15203"/>
      </p:ext>
    </p:extLst>
  </p:cSld>
  <p:clrMapOvr>
    <a:masterClrMapping/>
  </p:clrMapOvr>
  <p:transition xmlns:p14="http://schemas.microsoft.com/office/powerpoint/2010/main">
    <p:split dir="in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A3DD6-C9B0-4A2C-A015-F309BF6124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65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xmlns:p14="http://schemas.microsoft.com/office/powerpoint/2010/main">
    <p:split dir="in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4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5.emf"/><Relationship Id="rId8" Type="http://schemas.openxmlformats.org/officeDocument/2006/relationships/oleObject" Target="../embeddings/Microsoft_Word_97_-_2004_Document1.doc"/><Relationship Id="rId9" Type="http://schemas.openxmlformats.org/officeDocument/2006/relationships/image" Target="../media/image1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gif"/><Relationship Id="rId3" Type="http://schemas.openxmlformats.org/officeDocument/2006/relationships/image" Target="http://faculty.clintoncc.suny.edu/faculty/Michael.Gregory/files/Bio%20101/Bio%20101%20Lectures/Biochemistry/img017.gif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haysways.com/fats-enzymes.html" TargetMode="External"/><Relationship Id="rId3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hyperlink" Target="http://whatscookingamerica.net/Beef/CookingPerfectSteak.htm" TargetMode="External"/><Relationship Id="rId5" Type="http://schemas.openxmlformats.org/officeDocument/2006/relationships/image" Target="../media/image10.jpeg"/><Relationship Id="rId6" Type="http://schemas.openxmlformats.org/officeDocument/2006/relationships/hyperlink" Target="http://allstatedistributors.com/cornola-corn-oil-p-612.html" TargetMode="External"/><Relationship Id="rId7" Type="http://schemas.openxmlformats.org/officeDocument/2006/relationships/image" Target="../media/image11.jpeg"/><Relationship Id="rId8" Type="http://schemas.openxmlformats.org/officeDocument/2006/relationships/hyperlink" Target="http://elaguijonuruguay.com/html/index1.html" TargetMode="External"/><Relationship Id="rId9" Type="http://schemas.openxmlformats.org/officeDocument/2006/relationships/image" Target="../media/image12.jpeg"/><Relationship Id="rId10" Type="http://schemas.openxmlformats.org/officeDocument/2006/relationships/hyperlink" Target="http://www.aquaticdiscovery.com/zcart/index.php?cPath=2&amp;main_page=index" TargetMode="External"/><Relationship Id="rId11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atzandkewo.wordpress.com/2008/08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1500" dirty="0" smtClean="0"/>
              <a:t>Lipids (fats)</a:t>
            </a:r>
            <a:endParaRPr lang="en-US" sz="1150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34290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400" b="1" u="sng" dirty="0">
                <a:solidFill>
                  <a:srgbClr val="CC0000"/>
                </a:solidFill>
              </a:rPr>
              <a:t>Concentrated energy molecules</a:t>
            </a:r>
            <a:endParaRPr lang="en-US" sz="3400" b="1" dirty="0">
              <a:solidFill>
                <a:schemeClr val="tx2"/>
              </a:solidFill>
            </a:endParaRPr>
          </a:p>
        </p:txBody>
      </p:sp>
      <p:pic>
        <p:nvPicPr>
          <p:cNvPr id="5" name="Picture 8" descr="http://www.sesiahs.health.nsw.gov.au/albionstcentre/images/BeingHealthy/but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0853" y="4800600"/>
            <a:ext cx="1793147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http://workoutsforhome.com/wp-content/uploads/2010/03/healthy-fa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0"/>
            <a:ext cx="1981200" cy="2527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1" descr="http://onlinestore.smucker.com/images/catalog/prodimages/BlendedPeanutOil285.jpg"/>
          <p:cNvPicPr>
            <a:picLocks noChangeAspect="1" noChangeArrowheads="1"/>
          </p:cNvPicPr>
          <p:nvPr/>
        </p:nvPicPr>
        <p:blipFill>
          <a:blip r:embed="rId4" cstate="print"/>
          <a:srcRect l="14035" t="2807" r="15789" b="4561"/>
          <a:stretch>
            <a:fillRect/>
          </a:stretch>
        </p:blipFill>
        <p:spPr bwMode="auto">
          <a:xfrm>
            <a:off x="13316" y="0"/>
            <a:ext cx="1600200" cy="2112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4795874"/>
      </p:ext>
    </p:extLst>
  </p:cSld>
  <p:clrMapOvr>
    <a:masterClrMapping/>
  </p:clrMapOvr>
  <p:transition xmlns:p14="http://schemas.microsoft.com/office/powerpoint/2010/main">
    <p:split dir="in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9"/>
          <p:cNvSpPr>
            <a:spLocks noGrp="1" noChangeArrowheads="1"/>
          </p:cNvSpPr>
          <p:nvPr>
            <p:ph type="dt" sz="quarter" idx="4294967295"/>
          </p:nvPr>
        </p:nvSpPr>
        <p:spPr>
          <a:xfrm>
            <a:off x="6934200" y="6264275"/>
            <a:ext cx="15240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2003-2004</a:t>
            </a:r>
            <a:endParaRPr lang="en-US" b="0"/>
          </a:p>
        </p:txBody>
      </p:sp>
      <p:graphicFrame>
        <p:nvGraphicFramePr>
          <p:cNvPr id="507911" name="Object 7"/>
          <p:cNvGraphicFramePr>
            <a:graphicFrameLocks noChangeAspect="1"/>
          </p:cNvGraphicFramePr>
          <p:nvPr/>
        </p:nvGraphicFramePr>
        <p:xfrm>
          <a:off x="3130550" y="5562600"/>
          <a:ext cx="6013450" cy="116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Document" r:id="rId4" imgW="2121408" imgH="411480" progId="Word.Document.8">
                  <p:embed/>
                </p:oleObj>
              </mc:Choice>
              <mc:Fallback>
                <p:oleObj name="Document" r:id="rId4" imgW="2121408" imgH="41148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0550" y="5562600"/>
                        <a:ext cx="6013450" cy="1166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7912" name="Rectangle 8"/>
          <p:cNvSpPr>
            <a:spLocks noChangeArrowheads="1"/>
          </p:cNvSpPr>
          <p:nvPr/>
        </p:nvSpPr>
        <p:spPr bwMode="auto">
          <a:xfrm>
            <a:off x="304800" y="6019800"/>
            <a:ext cx="287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/>
              <a:t>Saturated Fat</a:t>
            </a:r>
          </a:p>
        </p:txBody>
      </p:sp>
      <p:graphicFrame>
        <p:nvGraphicFramePr>
          <p:cNvPr id="507913" name="Object 9"/>
          <p:cNvGraphicFramePr>
            <a:graphicFrameLocks noChangeAspect="1"/>
          </p:cNvGraphicFramePr>
          <p:nvPr/>
        </p:nvGraphicFramePr>
        <p:xfrm>
          <a:off x="3200400" y="3657600"/>
          <a:ext cx="5499100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Document" r:id="rId6" imgW="2069592" imgH="609600" progId="Word.Document.8">
                  <p:embed/>
                </p:oleObj>
              </mc:Choice>
              <mc:Fallback>
                <p:oleObj name="Document" r:id="rId6" imgW="2069592" imgH="6096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657600"/>
                        <a:ext cx="5499100" cy="161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7914" name="Rectangle 10"/>
          <p:cNvSpPr>
            <a:spLocks noChangeArrowheads="1"/>
          </p:cNvSpPr>
          <p:nvPr/>
        </p:nvSpPr>
        <p:spPr bwMode="auto">
          <a:xfrm>
            <a:off x="685800" y="4876800"/>
            <a:ext cx="2370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/>
              <a:t>Unsaturated Fat</a:t>
            </a:r>
          </a:p>
        </p:txBody>
      </p:sp>
      <p:graphicFrame>
        <p:nvGraphicFramePr>
          <p:cNvPr id="507915" name="Object 11"/>
          <p:cNvGraphicFramePr>
            <a:graphicFrameLocks noChangeAspect="1"/>
          </p:cNvGraphicFramePr>
          <p:nvPr/>
        </p:nvGraphicFramePr>
        <p:xfrm>
          <a:off x="533400" y="838200"/>
          <a:ext cx="3200400" cy="299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Document" r:id="rId8" imgW="1307592" imgH="1222248" progId="Word.Document.8">
                  <p:embed/>
                </p:oleObj>
              </mc:Choice>
              <mc:Fallback>
                <p:oleObj name="Document" r:id="rId8" imgW="1307592" imgH="122224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838200"/>
                        <a:ext cx="3200400" cy="299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7917" name="Rectangle 13"/>
          <p:cNvSpPr>
            <a:spLocks noChangeArrowheads="1"/>
          </p:cNvSpPr>
          <p:nvPr/>
        </p:nvSpPr>
        <p:spPr bwMode="auto">
          <a:xfrm>
            <a:off x="4191000" y="1447800"/>
            <a:ext cx="175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/>
              <a:t>Triglyceride</a:t>
            </a:r>
          </a:p>
        </p:txBody>
      </p:sp>
    </p:spTree>
    <p:extLst>
      <p:ext uri="{BB962C8B-B14F-4D97-AF65-F5344CB8AC3E}">
        <p14:creationId xmlns:p14="http://schemas.microsoft.com/office/powerpoint/2010/main" val="2298673442"/>
      </p:ext>
    </p:extLst>
  </p:cSld>
  <p:clrMapOvr>
    <a:masterClrMapping/>
  </p:clrMapOvr>
  <p:transition xmlns:p14="http://schemas.microsoft.com/office/powerpoint/2010/main">
    <p:split dir="in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304800"/>
            <a:ext cx="8686800" cy="1143000"/>
          </a:xfrm>
        </p:spPr>
        <p:txBody>
          <a:bodyPr/>
          <a:lstStyle/>
          <a:p>
            <a:pPr marL="0" lvl="6" algn="ctr"/>
            <a:r>
              <a:rPr lang="en-US" sz="3600" dirty="0"/>
              <a:t/>
            </a:r>
            <a:br>
              <a:rPr lang="en-US" sz="3600" dirty="0"/>
            </a:br>
            <a:r>
              <a:rPr lang="en-US" dirty="0" smtClean="0">
                <a:latin typeface="Cooper Black" pitchFamily="18" charset="0"/>
              </a:rPr>
              <a:t>3 types of fats: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991600" cy="5562600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en-US" sz="4000" dirty="0" smtClean="0"/>
              <a:t>1. </a:t>
            </a:r>
            <a:r>
              <a:rPr lang="en-US" sz="4000" b="1" u="sng" dirty="0" smtClean="0"/>
              <a:t>Saturated </a:t>
            </a:r>
            <a:r>
              <a:rPr lang="en-US" sz="4000" b="1" u="sng" dirty="0"/>
              <a:t>fats</a:t>
            </a:r>
            <a:r>
              <a:rPr lang="en-US" sz="4000" b="1" dirty="0"/>
              <a:t> </a:t>
            </a:r>
            <a:r>
              <a:rPr lang="en-US" sz="4000" dirty="0"/>
              <a:t>= fatty acid chains of carbon with only </a:t>
            </a:r>
            <a:r>
              <a:rPr lang="en-US" sz="4000" b="1" u="sng" dirty="0"/>
              <a:t>single</a:t>
            </a:r>
            <a:r>
              <a:rPr lang="en-US" sz="4000" b="1" dirty="0"/>
              <a:t> </a:t>
            </a:r>
            <a:r>
              <a:rPr lang="en-US" sz="4000" dirty="0"/>
              <a:t>bonds between the carbon atoms</a:t>
            </a:r>
          </a:p>
          <a:p>
            <a:pPr lvl="1"/>
            <a:r>
              <a:rPr lang="en-US" sz="4000" dirty="0" smtClean="0"/>
              <a:t>Most animals fats</a:t>
            </a:r>
          </a:p>
          <a:p>
            <a:pPr lvl="1"/>
            <a:r>
              <a:rPr lang="en-US" sz="4000" dirty="0" smtClean="0"/>
              <a:t>“</a:t>
            </a:r>
            <a:r>
              <a:rPr lang="en-US" sz="4000" b="1" u="sng" dirty="0" smtClean="0"/>
              <a:t>Bad Fats</a:t>
            </a:r>
            <a:r>
              <a:rPr lang="en-US" sz="4000" dirty="0" smtClean="0"/>
              <a:t>”- cholesterol (heart disease) known as </a:t>
            </a:r>
            <a:r>
              <a:rPr lang="en-US" sz="4000" b="1" dirty="0" smtClean="0"/>
              <a:t>Low Density Lipoproteins</a:t>
            </a:r>
          </a:p>
          <a:p>
            <a:pPr lvl="1"/>
            <a:r>
              <a:rPr lang="en-US" sz="4000" b="1" u="sng" dirty="0" smtClean="0"/>
              <a:t>Solid</a:t>
            </a:r>
            <a:r>
              <a:rPr lang="en-US" sz="4000" dirty="0" smtClean="0"/>
              <a:t> </a:t>
            </a:r>
            <a:r>
              <a:rPr lang="en-US" sz="4000" dirty="0"/>
              <a:t>at room temperature</a:t>
            </a:r>
          </a:p>
          <a:p>
            <a:pPr lvl="2"/>
            <a:r>
              <a:rPr lang="en-US" sz="4000" dirty="0"/>
              <a:t>Ex:</a:t>
            </a:r>
            <a:r>
              <a:rPr lang="en-US" sz="4000" b="1" dirty="0"/>
              <a:t> </a:t>
            </a:r>
            <a:r>
              <a:rPr lang="en-US" sz="4000" b="1" u="sng" dirty="0"/>
              <a:t>butter</a:t>
            </a:r>
            <a:endParaRPr lang="en-US" sz="4000" b="1" dirty="0"/>
          </a:p>
          <a:p>
            <a:endParaRPr lang="en-US" dirty="0"/>
          </a:p>
        </p:txBody>
      </p:sp>
      <p:pic>
        <p:nvPicPr>
          <p:cNvPr id="14338" name="Picture 2" descr="MCj026425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2668" y="5157788"/>
            <a:ext cx="2441332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split dir="in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914400"/>
          </a:xfrm>
        </p:spPr>
        <p:txBody>
          <a:bodyPr>
            <a:normAutofit fontScale="90000"/>
          </a:bodyPr>
          <a:lstStyle/>
          <a:p>
            <a:pPr marL="0" lvl="5" algn="ctr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200" b="1" u="sng" dirty="0" smtClean="0">
                <a:latin typeface="Cooper Black" pitchFamily="18" charset="0"/>
              </a:rPr>
              <a:t>Excess Triglycerides</a:t>
            </a:r>
            <a:endParaRPr lang="en-US" sz="3200" dirty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5105400" cy="5638800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 smtClean="0"/>
              <a:t>Cause plaque to build up</a:t>
            </a:r>
          </a:p>
          <a:p>
            <a:pPr lvl="1"/>
            <a:r>
              <a:rPr lang="en-US" sz="3200" b="1" u="sng" dirty="0" smtClean="0"/>
              <a:t>Arteriosclerosis</a:t>
            </a:r>
            <a:r>
              <a:rPr lang="en-US" sz="3200" dirty="0" smtClean="0"/>
              <a:t> = walls of the arteries get thick and hard; fat builds up inside the walls and slows the blood flow </a:t>
            </a:r>
          </a:p>
          <a:p>
            <a:pPr lvl="2"/>
            <a:r>
              <a:rPr lang="en-US" sz="3200" dirty="0" smtClean="0"/>
              <a:t>Cause blood clots –heart attacks, strokes</a:t>
            </a:r>
          </a:p>
          <a:p>
            <a:pPr marL="342900" lvl="1" indent="-342900">
              <a:buFont typeface="Arial"/>
              <a:buChar char="•"/>
            </a:pPr>
            <a:r>
              <a:rPr lang="en-US" sz="3200" b="1" u="sng" dirty="0"/>
              <a:t>Hypertension</a:t>
            </a:r>
            <a:r>
              <a:rPr lang="en-US" sz="3200" b="1" dirty="0"/>
              <a:t> </a:t>
            </a:r>
            <a:r>
              <a:rPr lang="en-US" sz="3200" dirty="0"/>
              <a:t>(high blood pressure)</a:t>
            </a:r>
          </a:p>
          <a:p>
            <a:endParaRPr lang="en-US" dirty="0"/>
          </a:p>
        </p:txBody>
      </p:sp>
      <p:pic>
        <p:nvPicPr>
          <p:cNvPr id="27652" name="Picture 4" descr="http://www.clarian.org/ADAM/doc/graphics/images/en/18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914400"/>
            <a:ext cx="3657600" cy="3474721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split dir="in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8686800" cy="1143000"/>
          </a:xfrm>
        </p:spPr>
        <p:txBody>
          <a:bodyPr/>
          <a:lstStyle/>
          <a:p>
            <a:r>
              <a:rPr lang="en-US" b="1" u="sng" dirty="0" smtClean="0"/>
              <a:t>Unsaturated </a:t>
            </a:r>
            <a:r>
              <a:rPr lang="en-US" b="1" u="sng" dirty="0"/>
              <a:t>fats</a:t>
            </a:r>
            <a:r>
              <a:rPr lang="en-US" b="1" dirty="0"/>
              <a:t> </a:t>
            </a:r>
            <a:r>
              <a:rPr lang="en-US" dirty="0"/>
              <a:t> =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6400800" cy="6096000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 smtClean="0"/>
              <a:t>fatty </a:t>
            </a:r>
            <a:r>
              <a:rPr lang="en-US" sz="4000" dirty="0"/>
              <a:t>acid chains of carbon with </a:t>
            </a:r>
            <a:r>
              <a:rPr lang="en-US" sz="4000" u="sng" dirty="0"/>
              <a:t>ONE </a:t>
            </a:r>
            <a:r>
              <a:rPr lang="en-US" sz="4000" b="1" u="sng" dirty="0"/>
              <a:t>double</a:t>
            </a:r>
            <a:r>
              <a:rPr lang="en-US" sz="4000" dirty="0"/>
              <a:t> bond between the carbon atoms </a:t>
            </a:r>
            <a:endParaRPr lang="en-US" sz="4000" dirty="0" smtClean="0"/>
          </a:p>
          <a:p>
            <a:pPr lvl="1"/>
            <a:r>
              <a:rPr lang="en-US" sz="4000" dirty="0" smtClean="0"/>
              <a:t>“</a:t>
            </a:r>
            <a:r>
              <a:rPr lang="en-US" sz="4000" b="1" u="sng" dirty="0" smtClean="0"/>
              <a:t>Good Fats</a:t>
            </a:r>
            <a:r>
              <a:rPr lang="en-US" sz="4000" dirty="0" smtClean="0"/>
              <a:t>” (High density Lipoprotein) </a:t>
            </a:r>
          </a:p>
          <a:p>
            <a:pPr lvl="1"/>
            <a:r>
              <a:rPr lang="en-US" sz="4000" b="1" u="sng" dirty="0" smtClean="0"/>
              <a:t>Plant, vegetable, and fish fats</a:t>
            </a:r>
          </a:p>
          <a:p>
            <a:pPr lvl="1"/>
            <a:r>
              <a:rPr lang="en-US" sz="4000" b="1" u="sng" dirty="0" smtClean="0"/>
              <a:t>Liquid</a:t>
            </a:r>
            <a:r>
              <a:rPr lang="en-US" sz="4000" dirty="0" smtClean="0"/>
              <a:t> </a:t>
            </a:r>
            <a:r>
              <a:rPr lang="en-US" sz="4000" dirty="0"/>
              <a:t>at room temperature</a:t>
            </a:r>
          </a:p>
          <a:p>
            <a:pPr lvl="2"/>
            <a:r>
              <a:rPr lang="en-US" sz="4000" dirty="0" smtClean="0"/>
              <a:t>Ex</a:t>
            </a:r>
            <a:r>
              <a:rPr lang="en-US" sz="4000" dirty="0"/>
              <a:t>: </a:t>
            </a:r>
            <a:r>
              <a:rPr lang="en-US" sz="4000" b="1" u="sng" dirty="0"/>
              <a:t>Olive oil</a:t>
            </a:r>
            <a:endParaRPr lang="en-US" sz="4000" b="1" dirty="0"/>
          </a:p>
          <a:p>
            <a:endParaRPr lang="en-US" dirty="0"/>
          </a:p>
        </p:txBody>
      </p:sp>
      <p:grpSp>
        <p:nvGrpSpPr>
          <p:cNvPr id="15365" name="Group 5"/>
          <p:cNvGrpSpPr>
            <a:grpSpLocks noChangeAspect="1"/>
          </p:cNvGrpSpPr>
          <p:nvPr/>
        </p:nvGrpSpPr>
        <p:grpSpPr bwMode="auto">
          <a:xfrm>
            <a:off x="7312537" y="228600"/>
            <a:ext cx="1828800" cy="2421321"/>
            <a:chOff x="3840" y="2208"/>
            <a:chExt cx="1392" cy="1843"/>
          </a:xfrm>
        </p:grpSpPr>
        <p:sp>
          <p:nvSpPr>
            <p:cNvPr id="15364" name="AutoShape 4"/>
            <p:cNvSpPr>
              <a:spLocks noChangeAspect="1" noChangeArrowheads="1" noTextEdit="1"/>
            </p:cNvSpPr>
            <p:nvPr/>
          </p:nvSpPr>
          <p:spPr bwMode="auto">
            <a:xfrm>
              <a:off x="3840" y="2208"/>
              <a:ext cx="1392" cy="1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66" name="Freeform 6"/>
            <p:cNvSpPr>
              <a:spLocks/>
            </p:cNvSpPr>
            <p:nvPr/>
          </p:nvSpPr>
          <p:spPr bwMode="auto">
            <a:xfrm>
              <a:off x="3905" y="2604"/>
              <a:ext cx="1322" cy="1439"/>
            </a:xfrm>
            <a:custGeom>
              <a:avLst/>
              <a:gdLst/>
              <a:ahLst/>
              <a:cxnLst>
                <a:cxn ang="0">
                  <a:pos x="1553" y="2"/>
                </a:cxn>
                <a:cxn ang="0">
                  <a:pos x="1730" y="0"/>
                </a:cxn>
                <a:cxn ang="0">
                  <a:pos x="1896" y="7"/>
                </a:cxn>
                <a:cxn ang="0">
                  <a:pos x="2046" y="22"/>
                </a:cxn>
                <a:cxn ang="0">
                  <a:pos x="2171" y="48"/>
                </a:cxn>
                <a:cxn ang="0">
                  <a:pos x="2299" y="96"/>
                </a:cxn>
                <a:cxn ang="0">
                  <a:pos x="2445" y="199"/>
                </a:cxn>
                <a:cxn ang="0">
                  <a:pos x="2546" y="322"/>
                </a:cxn>
                <a:cxn ang="0">
                  <a:pos x="2609" y="453"/>
                </a:cxn>
                <a:cxn ang="0">
                  <a:pos x="2638" y="577"/>
                </a:cxn>
                <a:cxn ang="0">
                  <a:pos x="2644" y="678"/>
                </a:cxn>
                <a:cxn ang="0">
                  <a:pos x="2618" y="847"/>
                </a:cxn>
                <a:cxn ang="0">
                  <a:pos x="2555" y="1098"/>
                </a:cxn>
                <a:cxn ang="0">
                  <a:pos x="2467" y="1360"/>
                </a:cxn>
                <a:cxn ang="0">
                  <a:pos x="2373" y="1575"/>
                </a:cxn>
                <a:cxn ang="0">
                  <a:pos x="2260" y="1767"/>
                </a:cxn>
                <a:cxn ang="0">
                  <a:pos x="2160" y="1929"/>
                </a:cxn>
                <a:cxn ang="0">
                  <a:pos x="2151" y="2104"/>
                </a:cxn>
                <a:cxn ang="0">
                  <a:pos x="2195" y="2284"/>
                </a:cxn>
                <a:cxn ang="0">
                  <a:pos x="2245" y="2457"/>
                </a:cxn>
                <a:cxn ang="0">
                  <a:pos x="2256" y="2614"/>
                </a:cxn>
                <a:cxn ang="0">
                  <a:pos x="2190" y="2737"/>
                </a:cxn>
                <a:cxn ang="0">
                  <a:pos x="2103" y="2817"/>
                </a:cxn>
                <a:cxn ang="0">
                  <a:pos x="2011" y="2863"/>
                </a:cxn>
                <a:cxn ang="0">
                  <a:pos x="1935" y="2876"/>
                </a:cxn>
                <a:cxn ang="0">
                  <a:pos x="1863" y="2876"/>
                </a:cxn>
                <a:cxn ang="0">
                  <a:pos x="1787" y="2866"/>
                </a:cxn>
                <a:cxn ang="0">
                  <a:pos x="1704" y="2846"/>
                </a:cxn>
                <a:cxn ang="0">
                  <a:pos x="1617" y="2822"/>
                </a:cxn>
                <a:cxn ang="0">
                  <a:pos x="1486" y="2778"/>
                </a:cxn>
                <a:cxn ang="0">
                  <a:pos x="1311" y="2701"/>
                </a:cxn>
                <a:cxn ang="0">
                  <a:pos x="1156" y="2623"/>
                </a:cxn>
                <a:cxn ang="0">
                  <a:pos x="995" y="2557"/>
                </a:cxn>
                <a:cxn ang="0">
                  <a:pos x="801" y="2507"/>
                </a:cxn>
                <a:cxn ang="0">
                  <a:pos x="550" y="2485"/>
                </a:cxn>
                <a:cxn ang="0">
                  <a:pos x="292" y="2413"/>
                </a:cxn>
                <a:cxn ang="0">
                  <a:pos x="153" y="2233"/>
                </a:cxn>
                <a:cxn ang="0">
                  <a:pos x="94" y="1980"/>
                </a:cxn>
                <a:cxn ang="0">
                  <a:pos x="76" y="1691"/>
                </a:cxn>
                <a:cxn ang="0">
                  <a:pos x="59" y="1400"/>
                </a:cxn>
                <a:cxn ang="0">
                  <a:pos x="22" y="1137"/>
                </a:cxn>
                <a:cxn ang="0">
                  <a:pos x="0" y="899"/>
                </a:cxn>
                <a:cxn ang="0">
                  <a:pos x="8" y="689"/>
                </a:cxn>
                <a:cxn ang="0">
                  <a:pos x="54" y="509"/>
                </a:cxn>
                <a:cxn ang="0">
                  <a:pos x="150" y="354"/>
                </a:cxn>
                <a:cxn ang="0">
                  <a:pos x="283" y="243"/>
                </a:cxn>
                <a:cxn ang="0">
                  <a:pos x="436" y="175"/>
                </a:cxn>
                <a:cxn ang="0">
                  <a:pos x="643" y="116"/>
                </a:cxn>
                <a:cxn ang="0">
                  <a:pos x="888" y="66"/>
                </a:cxn>
                <a:cxn ang="0">
                  <a:pos x="1156" y="30"/>
                </a:cxn>
                <a:cxn ang="0">
                  <a:pos x="1429" y="7"/>
                </a:cxn>
              </a:cxnLst>
              <a:rect l="0" t="0" r="r" b="b"/>
              <a:pathLst>
                <a:path w="2646" h="2877">
                  <a:moveTo>
                    <a:pt x="1429" y="7"/>
                  </a:moveTo>
                  <a:lnTo>
                    <a:pt x="1492" y="4"/>
                  </a:lnTo>
                  <a:lnTo>
                    <a:pt x="1553" y="2"/>
                  </a:lnTo>
                  <a:lnTo>
                    <a:pt x="1614" y="0"/>
                  </a:lnTo>
                  <a:lnTo>
                    <a:pt x="1673" y="0"/>
                  </a:lnTo>
                  <a:lnTo>
                    <a:pt x="1730" y="0"/>
                  </a:lnTo>
                  <a:lnTo>
                    <a:pt x="1787" y="2"/>
                  </a:lnTo>
                  <a:lnTo>
                    <a:pt x="1843" y="4"/>
                  </a:lnTo>
                  <a:lnTo>
                    <a:pt x="1896" y="7"/>
                  </a:lnTo>
                  <a:lnTo>
                    <a:pt x="1948" y="11"/>
                  </a:lnTo>
                  <a:lnTo>
                    <a:pt x="1998" y="17"/>
                  </a:lnTo>
                  <a:lnTo>
                    <a:pt x="2046" y="22"/>
                  </a:lnTo>
                  <a:lnTo>
                    <a:pt x="2090" y="30"/>
                  </a:lnTo>
                  <a:lnTo>
                    <a:pt x="2131" y="39"/>
                  </a:lnTo>
                  <a:lnTo>
                    <a:pt x="2171" y="48"/>
                  </a:lnTo>
                  <a:lnTo>
                    <a:pt x="2206" y="59"/>
                  </a:lnTo>
                  <a:lnTo>
                    <a:pt x="2240" y="70"/>
                  </a:lnTo>
                  <a:lnTo>
                    <a:pt x="2299" y="96"/>
                  </a:lnTo>
                  <a:lnTo>
                    <a:pt x="2352" y="127"/>
                  </a:lnTo>
                  <a:lnTo>
                    <a:pt x="2402" y="162"/>
                  </a:lnTo>
                  <a:lnTo>
                    <a:pt x="2445" y="199"/>
                  </a:lnTo>
                  <a:lnTo>
                    <a:pt x="2483" y="238"/>
                  </a:lnTo>
                  <a:lnTo>
                    <a:pt x="2517" y="280"/>
                  </a:lnTo>
                  <a:lnTo>
                    <a:pt x="2546" y="322"/>
                  </a:lnTo>
                  <a:lnTo>
                    <a:pt x="2570" y="365"/>
                  </a:lnTo>
                  <a:lnTo>
                    <a:pt x="2592" y="409"/>
                  </a:lnTo>
                  <a:lnTo>
                    <a:pt x="2609" y="453"/>
                  </a:lnTo>
                  <a:lnTo>
                    <a:pt x="2622" y="496"/>
                  </a:lnTo>
                  <a:lnTo>
                    <a:pt x="2633" y="536"/>
                  </a:lnTo>
                  <a:lnTo>
                    <a:pt x="2638" y="577"/>
                  </a:lnTo>
                  <a:lnTo>
                    <a:pt x="2644" y="614"/>
                  </a:lnTo>
                  <a:lnTo>
                    <a:pt x="2646" y="647"/>
                  </a:lnTo>
                  <a:lnTo>
                    <a:pt x="2644" y="678"/>
                  </a:lnTo>
                  <a:lnTo>
                    <a:pt x="2638" y="722"/>
                  </a:lnTo>
                  <a:lnTo>
                    <a:pt x="2631" y="779"/>
                  </a:lnTo>
                  <a:lnTo>
                    <a:pt x="2618" y="847"/>
                  </a:lnTo>
                  <a:lnTo>
                    <a:pt x="2600" y="923"/>
                  </a:lnTo>
                  <a:lnTo>
                    <a:pt x="2579" y="1008"/>
                  </a:lnTo>
                  <a:lnTo>
                    <a:pt x="2555" y="1098"/>
                  </a:lnTo>
                  <a:lnTo>
                    <a:pt x="2526" y="1190"/>
                  </a:lnTo>
                  <a:lnTo>
                    <a:pt x="2494" y="1286"/>
                  </a:lnTo>
                  <a:lnTo>
                    <a:pt x="2467" y="1360"/>
                  </a:lnTo>
                  <a:lnTo>
                    <a:pt x="2437" y="1433"/>
                  </a:lnTo>
                  <a:lnTo>
                    <a:pt x="2406" y="1505"/>
                  </a:lnTo>
                  <a:lnTo>
                    <a:pt x="2373" y="1575"/>
                  </a:lnTo>
                  <a:lnTo>
                    <a:pt x="2337" y="1643"/>
                  </a:lnTo>
                  <a:lnTo>
                    <a:pt x="2299" y="1708"/>
                  </a:lnTo>
                  <a:lnTo>
                    <a:pt x="2260" y="1767"/>
                  </a:lnTo>
                  <a:lnTo>
                    <a:pt x="2217" y="1822"/>
                  </a:lnTo>
                  <a:lnTo>
                    <a:pt x="2182" y="1875"/>
                  </a:lnTo>
                  <a:lnTo>
                    <a:pt x="2160" y="1929"/>
                  </a:lnTo>
                  <a:lnTo>
                    <a:pt x="2147" y="1986"/>
                  </a:lnTo>
                  <a:lnTo>
                    <a:pt x="2145" y="2045"/>
                  </a:lnTo>
                  <a:lnTo>
                    <a:pt x="2151" y="2104"/>
                  </a:lnTo>
                  <a:lnTo>
                    <a:pt x="2162" y="2165"/>
                  </a:lnTo>
                  <a:lnTo>
                    <a:pt x="2177" y="2223"/>
                  </a:lnTo>
                  <a:lnTo>
                    <a:pt x="2195" y="2284"/>
                  </a:lnTo>
                  <a:lnTo>
                    <a:pt x="2214" y="2343"/>
                  </a:lnTo>
                  <a:lnTo>
                    <a:pt x="2230" y="2400"/>
                  </a:lnTo>
                  <a:lnTo>
                    <a:pt x="2245" y="2457"/>
                  </a:lnTo>
                  <a:lnTo>
                    <a:pt x="2254" y="2511"/>
                  </a:lnTo>
                  <a:lnTo>
                    <a:pt x="2260" y="2564"/>
                  </a:lnTo>
                  <a:lnTo>
                    <a:pt x="2256" y="2614"/>
                  </a:lnTo>
                  <a:lnTo>
                    <a:pt x="2241" y="2660"/>
                  </a:lnTo>
                  <a:lnTo>
                    <a:pt x="2217" y="2702"/>
                  </a:lnTo>
                  <a:lnTo>
                    <a:pt x="2190" y="2737"/>
                  </a:lnTo>
                  <a:lnTo>
                    <a:pt x="2162" y="2769"/>
                  </a:lnTo>
                  <a:lnTo>
                    <a:pt x="2133" y="2795"/>
                  </a:lnTo>
                  <a:lnTo>
                    <a:pt x="2103" y="2817"/>
                  </a:lnTo>
                  <a:lnTo>
                    <a:pt x="2073" y="2835"/>
                  </a:lnTo>
                  <a:lnTo>
                    <a:pt x="2042" y="2852"/>
                  </a:lnTo>
                  <a:lnTo>
                    <a:pt x="2011" y="2863"/>
                  </a:lnTo>
                  <a:lnTo>
                    <a:pt x="1979" y="2870"/>
                  </a:lnTo>
                  <a:lnTo>
                    <a:pt x="1957" y="2874"/>
                  </a:lnTo>
                  <a:lnTo>
                    <a:pt x="1935" y="2876"/>
                  </a:lnTo>
                  <a:lnTo>
                    <a:pt x="1911" y="2877"/>
                  </a:lnTo>
                  <a:lnTo>
                    <a:pt x="1887" y="2877"/>
                  </a:lnTo>
                  <a:lnTo>
                    <a:pt x="1863" y="2876"/>
                  </a:lnTo>
                  <a:lnTo>
                    <a:pt x="1837" y="2874"/>
                  </a:lnTo>
                  <a:lnTo>
                    <a:pt x="1813" y="2870"/>
                  </a:lnTo>
                  <a:lnTo>
                    <a:pt x="1787" y="2866"/>
                  </a:lnTo>
                  <a:lnTo>
                    <a:pt x="1760" y="2861"/>
                  </a:lnTo>
                  <a:lnTo>
                    <a:pt x="1732" y="2853"/>
                  </a:lnTo>
                  <a:lnTo>
                    <a:pt x="1704" y="2846"/>
                  </a:lnTo>
                  <a:lnTo>
                    <a:pt x="1677" y="2839"/>
                  </a:lnTo>
                  <a:lnTo>
                    <a:pt x="1647" y="2831"/>
                  </a:lnTo>
                  <a:lnTo>
                    <a:pt x="1617" y="2822"/>
                  </a:lnTo>
                  <a:lnTo>
                    <a:pt x="1586" y="2813"/>
                  </a:lnTo>
                  <a:lnTo>
                    <a:pt x="1555" y="2802"/>
                  </a:lnTo>
                  <a:lnTo>
                    <a:pt x="1486" y="2778"/>
                  </a:lnTo>
                  <a:lnTo>
                    <a:pt x="1424" y="2752"/>
                  </a:lnTo>
                  <a:lnTo>
                    <a:pt x="1366" y="2726"/>
                  </a:lnTo>
                  <a:lnTo>
                    <a:pt x="1311" y="2701"/>
                  </a:lnTo>
                  <a:lnTo>
                    <a:pt x="1257" y="2675"/>
                  </a:lnTo>
                  <a:lnTo>
                    <a:pt x="1208" y="2649"/>
                  </a:lnTo>
                  <a:lnTo>
                    <a:pt x="1156" y="2623"/>
                  </a:lnTo>
                  <a:lnTo>
                    <a:pt x="1104" y="2599"/>
                  </a:lnTo>
                  <a:lnTo>
                    <a:pt x="1051" y="2577"/>
                  </a:lnTo>
                  <a:lnTo>
                    <a:pt x="995" y="2557"/>
                  </a:lnTo>
                  <a:lnTo>
                    <a:pt x="934" y="2537"/>
                  </a:lnTo>
                  <a:lnTo>
                    <a:pt x="872" y="2520"/>
                  </a:lnTo>
                  <a:lnTo>
                    <a:pt x="801" y="2507"/>
                  </a:lnTo>
                  <a:lnTo>
                    <a:pt x="726" y="2496"/>
                  </a:lnTo>
                  <a:lnTo>
                    <a:pt x="643" y="2489"/>
                  </a:lnTo>
                  <a:lnTo>
                    <a:pt x="550" y="2485"/>
                  </a:lnTo>
                  <a:lnTo>
                    <a:pt x="449" y="2476"/>
                  </a:lnTo>
                  <a:lnTo>
                    <a:pt x="362" y="2450"/>
                  </a:lnTo>
                  <a:lnTo>
                    <a:pt x="292" y="2413"/>
                  </a:lnTo>
                  <a:lnTo>
                    <a:pt x="235" y="2363"/>
                  </a:lnTo>
                  <a:lnTo>
                    <a:pt x="189" y="2303"/>
                  </a:lnTo>
                  <a:lnTo>
                    <a:pt x="153" y="2233"/>
                  </a:lnTo>
                  <a:lnTo>
                    <a:pt x="126" y="2155"/>
                  </a:lnTo>
                  <a:lnTo>
                    <a:pt x="107" y="2071"/>
                  </a:lnTo>
                  <a:lnTo>
                    <a:pt x="94" y="1980"/>
                  </a:lnTo>
                  <a:lnTo>
                    <a:pt x="85" y="1886"/>
                  </a:lnTo>
                  <a:lnTo>
                    <a:pt x="80" y="1791"/>
                  </a:lnTo>
                  <a:lnTo>
                    <a:pt x="76" y="1691"/>
                  </a:lnTo>
                  <a:lnTo>
                    <a:pt x="72" y="1593"/>
                  </a:lnTo>
                  <a:lnTo>
                    <a:pt x="67" y="1496"/>
                  </a:lnTo>
                  <a:lnTo>
                    <a:pt x="59" y="1400"/>
                  </a:lnTo>
                  <a:lnTo>
                    <a:pt x="48" y="1310"/>
                  </a:lnTo>
                  <a:lnTo>
                    <a:pt x="35" y="1221"/>
                  </a:lnTo>
                  <a:lnTo>
                    <a:pt x="22" y="1137"/>
                  </a:lnTo>
                  <a:lnTo>
                    <a:pt x="13" y="1054"/>
                  </a:lnTo>
                  <a:lnTo>
                    <a:pt x="6" y="975"/>
                  </a:lnTo>
                  <a:lnTo>
                    <a:pt x="0" y="899"/>
                  </a:lnTo>
                  <a:lnTo>
                    <a:pt x="0" y="827"/>
                  </a:lnTo>
                  <a:lnTo>
                    <a:pt x="2" y="757"/>
                  </a:lnTo>
                  <a:lnTo>
                    <a:pt x="8" y="689"/>
                  </a:lnTo>
                  <a:lnTo>
                    <a:pt x="19" y="626"/>
                  </a:lnTo>
                  <a:lnTo>
                    <a:pt x="33" y="566"/>
                  </a:lnTo>
                  <a:lnTo>
                    <a:pt x="54" y="509"/>
                  </a:lnTo>
                  <a:lnTo>
                    <a:pt x="80" y="453"/>
                  </a:lnTo>
                  <a:lnTo>
                    <a:pt x="111" y="402"/>
                  </a:lnTo>
                  <a:lnTo>
                    <a:pt x="150" y="354"/>
                  </a:lnTo>
                  <a:lnTo>
                    <a:pt x="194" y="310"/>
                  </a:lnTo>
                  <a:lnTo>
                    <a:pt x="246" y="267"/>
                  </a:lnTo>
                  <a:lnTo>
                    <a:pt x="283" y="243"/>
                  </a:lnTo>
                  <a:lnTo>
                    <a:pt x="327" y="219"/>
                  </a:lnTo>
                  <a:lnTo>
                    <a:pt x="379" y="197"/>
                  </a:lnTo>
                  <a:lnTo>
                    <a:pt x="436" y="175"/>
                  </a:lnTo>
                  <a:lnTo>
                    <a:pt x="501" y="155"/>
                  </a:lnTo>
                  <a:lnTo>
                    <a:pt x="569" y="135"/>
                  </a:lnTo>
                  <a:lnTo>
                    <a:pt x="643" y="116"/>
                  </a:lnTo>
                  <a:lnTo>
                    <a:pt x="722" y="98"/>
                  </a:lnTo>
                  <a:lnTo>
                    <a:pt x="803" y="83"/>
                  </a:lnTo>
                  <a:lnTo>
                    <a:pt x="888" y="66"/>
                  </a:lnTo>
                  <a:lnTo>
                    <a:pt x="975" y="54"/>
                  </a:lnTo>
                  <a:lnTo>
                    <a:pt x="1065" y="41"/>
                  </a:lnTo>
                  <a:lnTo>
                    <a:pt x="1156" y="30"/>
                  </a:lnTo>
                  <a:lnTo>
                    <a:pt x="1246" y="20"/>
                  </a:lnTo>
                  <a:lnTo>
                    <a:pt x="1339" y="13"/>
                  </a:lnTo>
                  <a:lnTo>
                    <a:pt x="1429" y="7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67" name="Freeform 7"/>
            <p:cNvSpPr>
              <a:spLocks/>
            </p:cNvSpPr>
            <p:nvPr/>
          </p:nvSpPr>
          <p:spPr bwMode="auto">
            <a:xfrm>
              <a:off x="4146" y="3275"/>
              <a:ext cx="688" cy="191"/>
            </a:xfrm>
            <a:custGeom>
              <a:avLst/>
              <a:gdLst/>
              <a:ahLst/>
              <a:cxnLst>
                <a:cxn ang="0">
                  <a:pos x="4" y="87"/>
                </a:cxn>
                <a:cxn ang="0">
                  <a:pos x="24" y="44"/>
                </a:cxn>
                <a:cxn ang="0">
                  <a:pos x="61" y="17"/>
                </a:cxn>
                <a:cxn ang="0">
                  <a:pos x="105" y="2"/>
                </a:cxn>
                <a:cxn ang="0">
                  <a:pos x="198" y="0"/>
                </a:cxn>
                <a:cxn ang="0">
                  <a:pos x="329" y="2"/>
                </a:cxn>
                <a:cxn ang="0">
                  <a:pos x="460" y="9"/>
                </a:cxn>
                <a:cxn ang="0">
                  <a:pos x="589" y="22"/>
                </a:cxn>
                <a:cxn ang="0">
                  <a:pos x="720" y="44"/>
                </a:cxn>
                <a:cxn ang="0">
                  <a:pos x="849" y="74"/>
                </a:cxn>
                <a:cxn ang="0">
                  <a:pos x="977" y="114"/>
                </a:cxn>
                <a:cxn ang="0">
                  <a:pos x="1104" y="168"/>
                </a:cxn>
                <a:cxn ang="0">
                  <a:pos x="1163" y="197"/>
                </a:cxn>
                <a:cxn ang="0">
                  <a:pos x="1123" y="186"/>
                </a:cxn>
                <a:cxn ang="0">
                  <a:pos x="1047" y="168"/>
                </a:cxn>
                <a:cxn ang="0">
                  <a:pos x="942" y="144"/>
                </a:cxn>
                <a:cxn ang="0">
                  <a:pos x="812" y="116"/>
                </a:cxn>
                <a:cxn ang="0">
                  <a:pos x="663" y="90"/>
                </a:cxn>
                <a:cxn ang="0">
                  <a:pos x="500" y="65"/>
                </a:cxn>
                <a:cxn ang="0">
                  <a:pos x="331" y="46"/>
                </a:cxn>
                <a:cxn ang="0">
                  <a:pos x="220" y="39"/>
                </a:cxn>
                <a:cxn ang="0">
                  <a:pos x="168" y="39"/>
                </a:cxn>
                <a:cxn ang="0">
                  <a:pos x="115" y="46"/>
                </a:cxn>
                <a:cxn ang="0">
                  <a:pos x="65" y="59"/>
                </a:cxn>
                <a:cxn ang="0">
                  <a:pos x="43" y="76"/>
                </a:cxn>
                <a:cxn ang="0">
                  <a:pos x="46" y="90"/>
                </a:cxn>
                <a:cxn ang="0">
                  <a:pos x="70" y="112"/>
                </a:cxn>
                <a:cxn ang="0">
                  <a:pos x="109" y="140"/>
                </a:cxn>
                <a:cxn ang="0">
                  <a:pos x="151" y="162"/>
                </a:cxn>
                <a:cxn ang="0">
                  <a:pos x="194" y="179"/>
                </a:cxn>
                <a:cxn ang="0">
                  <a:pos x="286" y="205"/>
                </a:cxn>
                <a:cxn ang="0">
                  <a:pos x="430" y="243"/>
                </a:cxn>
                <a:cxn ang="0">
                  <a:pos x="574" y="275"/>
                </a:cxn>
                <a:cxn ang="0">
                  <a:pos x="718" y="299"/>
                </a:cxn>
                <a:cxn ang="0">
                  <a:pos x="864" y="315"/>
                </a:cxn>
                <a:cxn ang="0">
                  <a:pos x="1010" y="326"/>
                </a:cxn>
                <a:cxn ang="0">
                  <a:pos x="1156" y="330"/>
                </a:cxn>
                <a:cxn ang="0">
                  <a:pos x="1303" y="326"/>
                </a:cxn>
                <a:cxn ang="0">
                  <a:pos x="1375" y="324"/>
                </a:cxn>
                <a:cxn ang="0">
                  <a:pos x="1361" y="334"/>
                </a:cxn>
                <a:cxn ang="0">
                  <a:pos x="1327" y="346"/>
                </a:cxn>
                <a:cxn ang="0">
                  <a:pos x="1272" y="363"/>
                </a:cxn>
                <a:cxn ang="0">
                  <a:pos x="1189" y="376"/>
                </a:cxn>
                <a:cxn ang="0">
                  <a:pos x="1080" y="383"/>
                </a:cxn>
                <a:cxn ang="0">
                  <a:pos x="936" y="380"/>
                </a:cxn>
                <a:cxn ang="0">
                  <a:pos x="757" y="361"/>
                </a:cxn>
                <a:cxn ang="0">
                  <a:pos x="556" y="330"/>
                </a:cxn>
                <a:cxn ang="0">
                  <a:pos x="393" y="293"/>
                </a:cxn>
                <a:cxn ang="0">
                  <a:pos x="264" y="256"/>
                </a:cxn>
                <a:cxn ang="0">
                  <a:pos x="164" y="219"/>
                </a:cxn>
                <a:cxn ang="0">
                  <a:pos x="92" y="184"/>
                </a:cxn>
                <a:cxn ang="0">
                  <a:pos x="44" y="155"/>
                </a:cxn>
                <a:cxn ang="0">
                  <a:pos x="15" y="131"/>
                </a:cxn>
                <a:cxn ang="0">
                  <a:pos x="2" y="116"/>
                </a:cxn>
              </a:cxnLst>
              <a:rect l="0" t="0" r="r" b="b"/>
              <a:pathLst>
                <a:path w="1377" h="383">
                  <a:moveTo>
                    <a:pt x="0" y="112"/>
                  </a:moveTo>
                  <a:lnTo>
                    <a:pt x="4" y="87"/>
                  </a:lnTo>
                  <a:lnTo>
                    <a:pt x="11" y="63"/>
                  </a:lnTo>
                  <a:lnTo>
                    <a:pt x="24" y="44"/>
                  </a:lnTo>
                  <a:lnTo>
                    <a:pt x="41" y="28"/>
                  </a:lnTo>
                  <a:lnTo>
                    <a:pt x="61" y="17"/>
                  </a:lnTo>
                  <a:lnTo>
                    <a:pt x="81" y="7"/>
                  </a:lnTo>
                  <a:lnTo>
                    <a:pt x="105" y="2"/>
                  </a:lnTo>
                  <a:lnTo>
                    <a:pt x="131" y="0"/>
                  </a:lnTo>
                  <a:lnTo>
                    <a:pt x="198" y="0"/>
                  </a:lnTo>
                  <a:lnTo>
                    <a:pt x="262" y="0"/>
                  </a:lnTo>
                  <a:lnTo>
                    <a:pt x="329" y="2"/>
                  </a:lnTo>
                  <a:lnTo>
                    <a:pt x="395" y="4"/>
                  </a:lnTo>
                  <a:lnTo>
                    <a:pt x="460" y="9"/>
                  </a:lnTo>
                  <a:lnTo>
                    <a:pt x="524" y="15"/>
                  </a:lnTo>
                  <a:lnTo>
                    <a:pt x="589" y="22"/>
                  </a:lnTo>
                  <a:lnTo>
                    <a:pt x="655" y="31"/>
                  </a:lnTo>
                  <a:lnTo>
                    <a:pt x="720" y="44"/>
                  </a:lnTo>
                  <a:lnTo>
                    <a:pt x="785" y="57"/>
                  </a:lnTo>
                  <a:lnTo>
                    <a:pt x="849" y="74"/>
                  </a:lnTo>
                  <a:lnTo>
                    <a:pt x="912" y="94"/>
                  </a:lnTo>
                  <a:lnTo>
                    <a:pt x="977" y="114"/>
                  </a:lnTo>
                  <a:lnTo>
                    <a:pt x="1041" y="140"/>
                  </a:lnTo>
                  <a:lnTo>
                    <a:pt x="1104" y="168"/>
                  </a:lnTo>
                  <a:lnTo>
                    <a:pt x="1169" y="199"/>
                  </a:lnTo>
                  <a:lnTo>
                    <a:pt x="1163" y="197"/>
                  </a:lnTo>
                  <a:lnTo>
                    <a:pt x="1148" y="194"/>
                  </a:lnTo>
                  <a:lnTo>
                    <a:pt x="1123" y="186"/>
                  </a:lnTo>
                  <a:lnTo>
                    <a:pt x="1089" y="179"/>
                  </a:lnTo>
                  <a:lnTo>
                    <a:pt x="1047" y="168"/>
                  </a:lnTo>
                  <a:lnTo>
                    <a:pt x="999" y="157"/>
                  </a:lnTo>
                  <a:lnTo>
                    <a:pt x="942" y="144"/>
                  </a:lnTo>
                  <a:lnTo>
                    <a:pt x="881" y="131"/>
                  </a:lnTo>
                  <a:lnTo>
                    <a:pt x="812" y="116"/>
                  </a:lnTo>
                  <a:lnTo>
                    <a:pt x="740" y="103"/>
                  </a:lnTo>
                  <a:lnTo>
                    <a:pt x="663" y="90"/>
                  </a:lnTo>
                  <a:lnTo>
                    <a:pt x="583" y="77"/>
                  </a:lnTo>
                  <a:lnTo>
                    <a:pt x="500" y="65"/>
                  </a:lnTo>
                  <a:lnTo>
                    <a:pt x="417" y="55"/>
                  </a:lnTo>
                  <a:lnTo>
                    <a:pt x="331" y="46"/>
                  </a:lnTo>
                  <a:lnTo>
                    <a:pt x="244" y="39"/>
                  </a:lnTo>
                  <a:lnTo>
                    <a:pt x="220" y="39"/>
                  </a:lnTo>
                  <a:lnTo>
                    <a:pt x="194" y="39"/>
                  </a:lnTo>
                  <a:lnTo>
                    <a:pt x="168" y="39"/>
                  </a:lnTo>
                  <a:lnTo>
                    <a:pt x="142" y="42"/>
                  </a:lnTo>
                  <a:lnTo>
                    <a:pt x="115" y="46"/>
                  </a:lnTo>
                  <a:lnTo>
                    <a:pt x="89" y="52"/>
                  </a:lnTo>
                  <a:lnTo>
                    <a:pt x="65" y="59"/>
                  </a:lnTo>
                  <a:lnTo>
                    <a:pt x="43" y="68"/>
                  </a:lnTo>
                  <a:lnTo>
                    <a:pt x="43" y="76"/>
                  </a:lnTo>
                  <a:lnTo>
                    <a:pt x="43" y="83"/>
                  </a:lnTo>
                  <a:lnTo>
                    <a:pt x="46" y="90"/>
                  </a:lnTo>
                  <a:lnTo>
                    <a:pt x="52" y="96"/>
                  </a:lnTo>
                  <a:lnTo>
                    <a:pt x="70" y="112"/>
                  </a:lnTo>
                  <a:lnTo>
                    <a:pt x="89" y="125"/>
                  </a:lnTo>
                  <a:lnTo>
                    <a:pt x="109" y="140"/>
                  </a:lnTo>
                  <a:lnTo>
                    <a:pt x="131" y="151"/>
                  </a:lnTo>
                  <a:lnTo>
                    <a:pt x="151" y="162"/>
                  </a:lnTo>
                  <a:lnTo>
                    <a:pt x="174" y="170"/>
                  </a:lnTo>
                  <a:lnTo>
                    <a:pt x="194" y="179"/>
                  </a:lnTo>
                  <a:lnTo>
                    <a:pt x="214" y="184"/>
                  </a:lnTo>
                  <a:lnTo>
                    <a:pt x="286" y="205"/>
                  </a:lnTo>
                  <a:lnTo>
                    <a:pt x="358" y="225"/>
                  </a:lnTo>
                  <a:lnTo>
                    <a:pt x="430" y="243"/>
                  </a:lnTo>
                  <a:lnTo>
                    <a:pt x="502" y="260"/>
                  </a:lnTo>
                  <a:lnTo>
                    <a:pt x="574" y="275"/>
                  </a:lnTo>
                  <a:lnTo>
                    <a:pt x="646" y="287"/>
                  </a:lnTo>
                  <a:lnTo>
                    <a:pt x="718" y="299"/>
                  </a:lnTo>
                  <a:lnTo>
                    <a:pt x="790" y="308"/>
                  </a:lnTo>
                  <a:lnTo>
                    <a:pt x="864" y="315"/>
                  </a:lnTo>
                  <a:lnTo>
                    <a:pt x="936" y="322"/>
                  </a:lnTo>
                  <a:lnTo>
                    <a:pt x="1010" y="326"/>
                  </a:lnTo>
                  <a:lnTo>
                    <a:pt x="1082" y="330"/>
                  </a:lnTo>
                  <a:lnTo>
                    <a:pt x="1156" y="330"/>
                  </a:lnTo>
                  <a:lnTo>
                    <a:pt x="1230" y="330"/>
                  </a:lnTo>
                  <a:lnTo>
                    <a:pt x="1303" y="326"/>
                  </a:lnTo>
                  <a:lnTo>
                    <a:pt x="1377" y="322"/>
                  </a:lnTo>
                  <a:lnTo>
                    <a:pt x="1375" y="324"/>
                  </a:lnTo>
                  <a:lnTo>
                    <a:pt x="1370" y="328"/>
                  </a:lnTo>
                  <a:lnTo>
                    <a:pt x="1361" y="334"/>
                  </a:lnTo>
                  <a:lnTo>
                    <a:pt x="1346" y="339"/>
                  </a:lnTo>
                  <a:lnTo>
                    <a:pt x="1327" y="346"/>
                  </a:lnTo>
                  <a:lnTo>
                    <a:pt x="1302" y="356"/>
                  </a:lnTo>
                  <a:lnTo>
                    <a:pt x="1272" y="363"/>
                  </a:lnTo>
                  <a:lnTo>
                    <a:pt x="1233" y="370"/>
                  </a:lnTo>
                  <a:lnTo>
                    <a:pt x="1189" y="376"/>
                  </a:lnTo>
                  <a:lnTo>
                    <a:pt x="1139" y="381"/>
                  </a:lnTo>
                  <a:lnTo>
                    <a:pt x="1080" y="383"/>
                  </a:lnTo>
                  <a:lnTo>
                    <a:pt x="1012" y="383"/>
                  </a:lnTo>
                  <a:lnTo>
                    <a:pt x="936" y="380"/>
                  </a:lnTo>
                  <a:lnTo>
                    <a:pt x="851" y="372"/>
                  </a:lnTo>
                  <a:lnTo>
                    <a:pt x="757" y="361"/>
                  </a:lnTo>
                  <a:lnTo>
                    <a:pt x="652" y="346"/>
                  </a:lnTo>
                  <a:lnTo>
                    <a:pt x="556" y="330"/>
                  </a:lnTo>
                  <a:lnTo>
                    <a:pt x="471" y="311"/>
                  </a:lnTo>
                  <a:lnTo>
                    <a:pt x="393" y="293"/>
                  </a:lnTo>
                  <a:lnTo>
                    <a:pt x="325" y="275"/>
                  </a:lnTo>
                  <a:lnTo>
                    <a:pt x="264" y="256"/>
                  </a:lnTo>
                  <a:lnTo>
                    <a:pt x="211" y="238"/>
                  </a:lnTo>
                  <a:lnTo>
                    <a:pt x="164" y="219"/>
                  </a:lnTo>
                  <a:lnTo>
                    <a:pt x="126" y="201"/>
                  </a:lnTo>
                  <a:lnTo>
                    <a:pt x="92" y="184"/>
                  </a:lnTo>
                  <a:lnTo>
                    <a:pt x="65" y="170"/>
                  </a:lnTo>
                  <a:lnTo>
                    <a:pt x="44" y="155"/>
                  </a:lnTo>
                  <a:lnTo>
                    <a:pt x="28" y="142"/>
                  </a:lnTo>
                  <a:lnTo>
                    <a:pt x="15" y="131"/>
                  </a:lnTo>
                  <a:lnTo>
                    <a:pt x="6" y="122"/>
                  </a:lnTo>
                  <a:lnTo>
                    <a:pt x="2" y="116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68" name="Freeform 8"/>
            <p:cNvSpPr>
              <a:spLocks/>
            </p:cNvSpPr>
            <p:nvPr/>
          </p:nvSpPr>
          <p:spPr bwMode="auto">
            <a:xfrm>
              <a:off x="4577" y="2210"/>
              <a:ext cx="173" cy="74"/>
            </a:xfrm>
            <a:custGeom>
              <a:avLst/>
              <a:gdLst/>
              <a:ahLst/>
              <a:cxnLst>
                <a:cxn ang="0">
                  <a:pos x="61" y="11"/>
                </a:cxn>
                <a:cxn ang="0">
                  <a:pos x="93" y="3"/>
                </a:cxn>
                <a:cxn ang="0">
                  <a:pos x="124" y="0"/>
                </a:cxn>
                <a:cxn ang="0">
                  <a:pos x="155" y="0"/>
                </a:cxn>
                <a:cxn ang="0">
                  <a:pos x="190" y="3"/>
                </a:cxn>
                <a:cxn ang="0">
                  <a:pos x="229" y="13"/>
                </a:cxn>
                <a:cxn ang="0">
                  <a:pos x="268" y="25"/>
                </a:cxn>
                <a:cxn ang="0">
                  <a:pos x="305" y="40"/>
                </a:cxn>
                <a:cxn ang="0">
                  <a:pos x="342" y="72"/>
                </a:cxn>
                <a:cxn ang="0">
                  <a:pos x="344" y="95"/>
                </a:cxn>
                <a:cxn ang="0">
                  <a:pos x="334" y="90"/>
                </a:cxn>
                <a:cxn ang="0">
                  <a:pos x="281" y="66"/>
                </a:cxn>
                <a:cxn ang="0">
                  <a:pos x="194" y="40"/>
                </a:cxn>
                <a:cxn ang="0">
                  <a:pos x="96" y="38"/>
                </a:cxn>
                <a:cxn ang="0">
                  <a:pos x="50" y="60"/>
                </a:cxn>
                <a:cxn ang="0">
                  <a:pos x="57" y="77"/>
                </a:cxn>
                <a:cxn ang="0">
                  <a:pos x="83" y="92"/>
                </a:cxn>
                <a:cxn ang="0">
                  <a:pos x="129" y="103"/>
                </a:cxn>
                <a:cxn ang="0">
                  <a:pos x="179" y="110"/>
                </a:cxn>
                <a:cxn ang="0">
                  <a:pos x="220" y="116"/>
                </a:cxn>
                <a:cxn ang="0">
                  <a:pos x="264" y="119"/>
                </a:cxn>
                <a:cxn ang="0">
                  <a:pos x="305" y="119"/>
                </a:cxn>
                <a:cxn ang="0">
                  <a:pos x="320" y="121"/>
                </a:cxn>
                <a:cxn ang="0">
                  <a:pos x="301" y="130"/>
                </a:cxn>
                <a:cxn ang="0">
                  <a:pos x="257" y="143"/>
                </a:cxn>
                <a:cxn ang="0">
                  <a:pos x="185" y="147"/>
                </a:cxn>
                <a:cxn ang="0">
                  <a:pos x="117" y="142"/>
                </a:cxn>
                <a:cxn ang="0">
                  <a:pos x="80" y="132"/>
                </a:cxn>
                <a:cxn ang="0">
                  <a:pos x="45" y="116"/>
                </a:cxn>
                <a:cxn ang="0">
                  <a:pos x="17" y="92"/>
                </a:cxn>
                <a:cxn ang="0">
                  <a:pos x="0" y="60"/>
                </a:cxn>
                <a:cxn ang="0">
                  <a:pos x="21" y="31"/>
                </a:cxn>
              </a:cxnLst>
              <a:rect l="0" t="0" r="r" b="b"/>
              <a:pathLst>
                <a:path w="347" h="147">
                  <a:moveTo>
                    <a:pt x="45" y="16"/>
                  </a:moveTo>
                  <a:lnTo>
                    <a:pt x="61" y="11"/>
                  </a:lnTo>
                  <a:lnTo>
                    <a:pt x="76" y="7"/>
                  </a:lnTo>
                  <a:lnTo>
                    <a:pt x="93" y="3"/>
                  </a:lnTo>
                  <a:lnTo>
                    <a:pt x="109" y="0"/>
                  </a:lnTo>
                  <a:lnTo>
                    <a:pt x="124" y="0"/>
                  </a:lnTo>
                  <a:lnTo>
                    <a:pt x="141" y="0"/>
                  </a:lnTo>
                  <a:lnTo>
                    <a:pt x="155" y="0"/>
                  </a:lnTo>
                  <a:lnTo>
                    <a:pt x="172" y="2"/>
                  </a:lnTo>
                  <a:lnTo>
                    <a:pt x="190" y="3"/>
                  </a:lnTo>
                  <a:lnTo>
                    <a:pt x="211" y="7"/>
                  </a:lnTo>
                  <a:lnTo>
                    <a:pt x="229" y="13"/>
                  </a:lnTo>
                  <a:lnTo>
                    <a:pt x="249" y="18"/>
                  </a:lnTo>
                  <a:lnTo>
                    <a:pt x="268" y="25"/>
                  </a:lnTo>
                  <a:lnTo>
                    <a:pt x="286" y="33"/>
                  </a:lnTo>
                  <a:lnTo>
                    <a:pt x="305" y="40"/>
                  </a:lnTo>
                  <a:lnTo>
                    <a:pt x="323" y="49"/>
                  </a:lnTo>
                  <a:lnTo>
                    <a:pt x="342" y="72"/>
                  </a:lnTo>
                  <a:lnTo>
                    <a:pt x="347" y="86"/>
                  </a:lnTo>
                  <a:lnTo>
                    <a:pt x="344" y="95"/>
                  </a:lnTo>
                  <a:lnTo>
                    <a:pt x="342" y="97"/>
                  </a:lnTo>
                  <a:lnTo>
                    <a:pt x="334" y="90"/>
                  </a:lnTo>
                  <a:lnTo>
                    <a:pt x="312" y="79"/>
                  </a:lnTo>
                  <a:lnTo>
                    <a:pt x="281" y="66"/>
                  </a:lnTo>
                  <a:lnTo>
                    <a:pt x="240" y="51"/>
                  </a:lnTo>
                  <a:lnTo>
                    <a:pt x="194" y="40"/>
                  </a:lnTo>
                  <a:lnTo>
                    <a:pt x="144" y="35"/>
                  </a:lnTo>
                  <a:lnTo>
                    <a:pt x="96" y="38"/>
                  </a:lnTo>
                  <a:lnTo>
                    <a:pt x="50" y="51"/>
                  </a:lnTo>
                  <a:lnTo>
                    <a:pt x="50" y="60"/>
                  </a:lnTo>
                  <a:lnTo>
                    <a:pt x="52" y="70"/>
                  </a:lnTo>
                  <a:lnTo>
                    <a:pt x="57" y="77"/>
                  </a:lnTo>
                  <a:lnTo>
                    <a:pt x="69" y="84"/>
                  </a:lnTo>
                  <a:lnTo>
                    <a:pt x="83" y="92"/>
                  </a:lnTo>
                  <a:lnTo>
                    <a:pt x="104" y="97"/>
                  </a:lnTo>
                  <a:lnTo>
                    <a:pt x="129" y="103"/>
                  </a:lnTo>
                  <a:lnTo>
                    <a:pt x="161" y="108"/>
                  </a:lnTo>
                  <a:lnTo>
                    <a:pt x="179" y="110"/>
                  </a:lnTo>
                  <a:lnTo>
                    <a:pt x="198" y="112"/>
                  </a:lnTo>
                  <a:lnTo>
                    <a:pt x="220" y="116"/>
                  </a:lnTo>
                  <a:lnTo>
                    <a:pt x="242" y="118"/>
                  </a:lnTo>
                  <a:lnTo>
                    <a:pt x="264" y="119"/>
                  </a:lnTo>
                  <a:lnTo>
                    <a:pt x="285" y="119"/>
                  </a:lnTo>
                  <a:lnTo>
                    <a:pt x="305" y="119"/>
                  </a:lnTo>
                  <a:lnTo>
                    <a:pt x="321" y="119"/>
                  </a:lnTo>
                  <a:lnTo>
                    <a:pt x="320" y="121"/>
                  </a:lnTo>
                  <a:lnTo>
                    <a:pt x="312" y="125"/>
                  </a:lnTo>
                  <a:lnTo>
                    <a:pt x="301" y="130"/>
                  </a:lnTo>
                  <a:lnTo>
                    <a:pt x="283" y="138"/>
                  </a:lnTo>
                  <a:lnTo>
                    <a:pt x="257" y="143"/>
                  </a:lnTo>
                  <a:lnTo>
                    <a:pt x="225" y="147"/>
                  </a:lnTo>
                  <a:lnTo>
                    <a:pt x="185" y="147"/>
                  </a:lnTo>
                  <a:lnTo>
                    <a:pt x="135" y="143"/>
                  </a:lnTo>
                  <a:lnTo>
                    <a:pt x="117" y="142"/>
                  </a:lnTo>
                  <a:lnTo>
                    <a:pt x="98" y="136"/>
                  </a:lnTo>
                  <a:lnTo>
                    <a:pt x="80" y="132"/>
                  </a:lnTo>
                  <a:lnTo>
                    <a:pt x="61" y="125"/>
                  </a:lnTo>
                  <a:lnTo>
                    <a:pt x="45" y="116"/>
                  </a:lnTo>
                  <a:lnTo>
                    <a:pt x="30" y="105"/>
                  </a:lnTo>
                  <a:lnTo>
                    <a:pt x="17" y="92"/>
                  </a:lnTo>
                  <a:lnTo>
                    <a:pt x="6" y="77"/>
                  </a:lnTo>
                  <a:lnTo>
                    <a:pt x="0" y="60"/>
                  </a:lnTo>
                  <a:lnTo>
                    <a:pt x="6" y="46"/>
                  </a:lnTo>
                  <a:lnTo>
                    <a:pt x="21" y="31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69" name="Freeform 9"/>
            <p:cNvSpPr>
              <a:spLocks/>
            </p:cNvSpPr>
            <p:nvPr/>
          </p:nvSpPr>
          <p:spPr bwMode="auto">
            <a:xfrm>
              <a:off x="4556" y="2258"/>
              <a:ext cx="37" cy="161"/>
            </a:xfrm>
            <a:custGeom>
              <a:avLst/>
              <a:gdLst/>
              <a:ahLst/>
              <a:cxnLst>
                <a:cxn ang="0">
                  <a:pos x="0" y="321"/>
                </a:cxn>
                <a:cxn ang="0">
                  <a:pos x="1" y="234"/>
                </a:cxn>
                <a:cxn ang="0">
                  <a:pos x="9" y="148"/>
                </a:cxn>
                <a:cxn ang="0">
                  <a:pos x="18" y="69"/>
                </a:cxn>
                <a:cxn ang="0">
                  <a:pos x="27" y="0"/>
                </a:cxn>
                <a:cxn ang="0">
                  <a:pos x="73" y="43"/>
                </a:cxn>
                <a:cxn ang="0">
                  <a:pos x="61" y="107"/>
                </a:cxn>
                <a:cxn ang="0">
                  <a:pos x="49" y="174"/>
                </a:cxn>
                <a:cxn ang="0">
                  <a:pos x="40" y="245"/>
                </a:cxn>
                <a:cxn ang="0">
                  <a:pos x="33" y="323"/>
                </a:cxn>
                <a:cxn ang="0">
                  <a:pos x="0" y="321"/>
                </a:cxn>
              </a:cxnLst>
              <a:rect l="0" t="0" r="r" b="b"/>
              <a:pathLst>
                <a:path w="73" h="323">
                  <a:moveTo>
                    <a:pt x="0" y="321"/>
                  </a:moveTo>
                  <a:lnTo>
                    <a:pt x="1" y="234"/>
                  </a:lnTo>
                  <a:lnTo>
                    <a:pt x="9" y="148"/>
                  </a:lnTo>
                  <a:lnTo>
                    <a:pt x="18" y="69"/>
                  </a:lnTo>
                  <a:lnTo>
                    <a:pt x="27" y="0"/>
                  </a:lnTo>
                  <a:lnTo>
                    <a:pt x="73" y="43"/>
                  </a:lnTo>
                  <a:lnTo>
                    <a:pt x="61" y="107"/>
                  </a:lnTo>
                  <a:lnTo>
                    <a:pt x="49" y="174"/>
                  </a:lnTo>
                  <a:lnTo>
                    <a:pt x="40" y="245"/>
                  </a:lnTo>
                  <a:lnTo>
                    <a:pt x="33" y="323"/>
                  </a:lnTo>
                  <a:lnTo>
                    <a:pt x="0" y="3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70" name="Freeform 10"/>
            <p:cNvSpPr>
              <a:spLocks/>
            </p:cNvSpPr>
            <p:nvPr/>
          </p:nvSpPr>
          <p:spPr bwMode="auto">
            <a:xfrm>
              <a:off x="4490" y="2373"/>
              <a:ext cx="416" cy="89"/>
            </a:xfrm>
            <a:custGeom>
              <a:avLst/>
              <a:gdLst/>
              <a:ahLst/>
              <a:cxnLst>
                <a:cxn ang="0">
                  <a:pos x="85" y="2"/>
                </a:cxn>
                <a:cxn ang="0">
                  <a:pos x="110" y="0"/>
                </a:cxn>
                <a:cxn ang="0">
                  <a:pos x="120" y="24"/>
                </a:cxn>
                <a:cxn ang="0">
                  <a:pos x="103" y="26"/>
                </a:cxn>
                <a:cxn ang="0">
                  <a:pos x="88" y="29"/>
                </a:cxn>
                <a:cxn ang="0">
                  <a:pos x="74" y="37"/>
                </a:cxn>
                <a:cxn ang="0">
                  <a:pos x="57" y="46"/>
                </a:cxn>
                <a:cxn ang="0">
                  <a:pos x="42" y="64"/>
                </a:cxn>
                <a:cxn ang="0">
                  <a:pos x="48" y="86"/>
                </a:cxn>
                <a:cxn ang="0">
                  <a:pos x="74" y="105"/>
                </a:cxn>
                <a:cxn ang="0">
                  <a:pos x="96" y="116"/>
                </a:cxn>
                <a:cxn ang="0">
                  <a:pos x="127" y="123"/>
                </a:cxn>
                <a:cxn ang="0">
                  <a:pos x="173" y="131"/>
                </a:cxn>
                <a:cxn ang="0">
                  <a:pos x="221" y="134"/>
                </a:cxn>
                <a:cxn ang="0">
                  <a:pos x="275" y="134"/>
                </a:cxn>
                <a:cxn ang="0">
                  <a:pos x="325" y="129"/>
                </a:cxn>
                <a:cxn ang="0">
                  <a:pos x="371" y="121"/>
                </a:cxn>
                <a:cxn ang="0">
                  <a:pos x="430" y="108"/>
                </a:cxn>
                <a:cxn ang="0">
                  <a:pos x="491" y="97"/>
                </a:cxn>
                <a:cxn ang="0">
                  <a:pos x="552" y="90"/>
                </a:cxn>
                <a:cxn ang="0">
                  <a:pos x="613" y="84"/>
                </a:cxn>
                <a:cxn ang="0">
                  <a:pos x="677" y="90"/>
                </a:cxn>
                <a:cxn ang="0">
                  <a:pos x="747" y="107"/>
                </a:cxn>
                <a:cxn ang="0">
                  <a:pos x="803" y="123"/>
                </a:cxn>
                <a:cxn ang="0">
                  <a:pos x="832" y="131"/>
                </a:cxn>
                <a:cxn ang="0">
                  <a:pos x="801" y="132"/>
                </a:cxn>
                <a:cxn ang="0">
                  <a:pos x="727" y="136"/>
                </a:cxn>
                <a:cxn ang="0">
                  <a:pos x="642" y="140"/>
                </a:cxn>
                <a:cxn ang="0">
                  <a:pos x="572" y="138"/>
                </a:cxn>
                <a:cxn ang="0">
                  <a:pos x="531" y="136"/>
                </a:cxn>
                <a:cxn ang="0">
                  <a:pos x="493" y="140"/>
                </a:cxn>
                <a:cxn ang="0">
                  <a:pos x="454" y="143"/>
                </a:cxn>
                <a:cxn ang="0">
                  <a:pos x="417" y="149"/>
                </a:cxn>
                <a:cxn ang="0">
                  <a:pos x="380" y="156"/>
                </a:cxn>
                <a:cxn ang="0">
                  <a:pos x="341" y="164"/>
                </a:cxn>
                <a:cxn ang="0">
                  <a:pos x="302" y="171"/>
                </a:cxn>
                <a:cxn ang="0">
                  <a:pos x="262" y="177"/>
                </a:cxn>
                <a:cxn ang="0">
                  <a:pos x="236" y="178"/>
                </a:cxn>
                <a:cxn ang="0">
                  <a:pos x="205" y="178"/>
                </a:cxn>
                <a:cxn ang="0">
                  <a:pos x="175" y="175"/>
                </a:cxn>
                <a:cxn ang="0">
                  <a:pos x="147" y="171"/>
                </a:cxn>
                <a:cxn ang="0">
                  <a:pos x="103" y="164"/>
                </a:cxn>
                <a:cxn ang="0">
                  <a:pos x="75" y="154"/>
                </a:cxn>
                <a:cxn ang="0">
                  <a:pos x="53" y="143"/>
                </a:cxn>
                <a:cxn ang="0">
                  <a:pos x="27" y="125"/>
                </a:cxn>
                <a:cxn ang="0">
                  <a:pos x="9" y="107"/>
                </a:cxn>
                <a:cxn ang="0">
                  <a:pos x="0" y="83"/>
                </a:cxn>
                <a:cxn ang="0">
                  <a:pos x="0" y="61"/>
                </a:cxn>
                <a:cxn ang="0">
                  <a:pos x="11" y="38"/>
                </a:cxn>
                <a:cxn ang="0">
                  <a:pos x="33" y="18"/>
                </a:cxn>
                <a:cxn ang="0">
                  <a:pos x="72" y="3"/>
                </a:cxn>
              </a:cxnLst>
              <a:rect l="0" t="0" r="r" b="b"/>
              <a:pathLst>
                <a:path w="832" h="178">
                  <a:moveTo>
                    <a:pt x="72" y="3"/>
                  </a:moveTo>
                  <a:lnTo>
                    <a:pt x="85" y="2"/>
                  </a:lnTo>
                  <a:lnTo>
                    <a:pt x="98" y="0"/>
                  </a:lnTo>
                  <a:lnTo>
                    <a:pt x="110" y="0"/>
                  </a:lnTo>
                  <a:lnTo>
                    <a:pt x="122" y="0"/>
                  </a:lnTo>
                  <a:lnTo>
                    <a:pt x="120" y="24"/>
                  </a:lnTo>
                  <a:lnTo>
                    <a:pt x="112" y="24"/>
                  </a:lnTo>
                  <a:lnTo>
                    <a:pt x="103" y="26"/>
                  </a:lnTo>
                  <a:lnTo>
                    <a:pt x="96" y="27"/>
                  </a:lnTo>
                  <a:lnTo>
                    <a:pt x="88" y="29"/>
                  </a:lnTo>
                  <a:lnTo>
                    <a:pt x="81" y="33"/>
                  </a:lnTo>
                  <a:lnTo>
                    <a:pt x="74" y="37"/>
                  </a:lnTo>
                  <a:lnTo>
                    <a:pt x="64" y="40"/>
                  </a:lnTo>
                  <a:lnTo>
                    <a:pt x="57" y="46"/>
                  </a:lnTo>
                  <a:lnTo>
                    <a:pt x="50" y="55"/>
                  </a:lnTo>
                  <a:lnTo>
                    <a:pt x="42" y="64"/>
                  </a:lnTo>
                  <a:lnTo>
                    <a:pt x="40" y="75"/>
                  </a:lnTo>
                  <a:lnTo>
                    <a:pt x="48" y="86"/>
                  </a:lnTo>
                  <a:lnTo>
                    <a:pt x="61" y="97"/>
                  </a:lnTo>
                  <a:lnTo>
                    <a:pt x="74" y="105"/>
                  </a:lnTo>
                  <a:lnTo>
                    <a:pt x="85" y="110"/>
                  </a:lnTo>
                  <a:lnTo>
                    <a:pt x="96" y="116"/>
                  </a:lnTo>
                  <a:lnTo>
                    <a:pt x="110" y="119"/>
                  </a:lnTo>
                  <a:lnTo>
                    <a:pt x="127" y="123"/>
                  </a:lnTo>
                  <a:lnTo>
                    <a:pt x="147" y="127"/>
                  </a:lnTo>
                  <a:lnTo>
                    <a:pt x="173" y="131"/>
                  </a:lnTo>
                  <a:lnTo>
                    <a:pt x="197" y="134"/>
                  </a:lnTo>
                  <a:lnTo>
                    <a:pt x="221" y="134"/>
                  </a:lnTo>
                  <a:lnTo>
                    <a:pt x="247" y="134"/>
                  </a:lnTo>
                  <a:lnTo>
                    <a:pt x="275" y="134"/>
                  </a:lnTo>
                  <a:lnTo>
                    <a:pt x="301" y="132"/>
                  </a:lnTo>
                  <a:lnTo>
                    <a:pt x="325" y="129"/>
                  </a:lnTo>
                  <a:lnTo>
                    <a:pt x="349" y="125"/>
                  </a:lnTo>
                  <a:lnTo>
                    <a:pt x="371" y="121"/>
                  </a:lnTo>
                  <a:lnTo>
                    <a:pt x="400" y="116"/>
                  </a:lnTo>
                  <a:lnTo>
                    <a:pt x="430" y="108"/>
                  </a:lnTo>
                  <a:lnTo>
                    <a:pt x="461" y="103"/>
                  </a:lnTo>
                  <a:lnTo>
                    <a:pt x="491" y="97"/>
                  </a:lnTo>
                  <a:lnTo>
                    <a:pt x="522" y="94"/>
                  </a:lnTo>
                  <a:lnTo>
                    <a:pt x="552" y="90"/>
                  </a:lnTo>
                  <a:lnTo>
                    <a:pt x="583" y="86"/>
                  </a:lnTo>
                  <a:lnTo>
                    <a:pt x="613" y="84"/>
                  </a:lnTo>
                  <a:lnTo>
                    <a:pt x="644" y="86"/>
                  </a:lnTo>
                  <a:lnTo>
                    <a:pt x="677" y="90"/>
                  </a:lnTo>
                  <a:lnTo>
                    <a:pt x="712" y="97"/>
                  </a:lnTo>
                  <a:lnTo>
                    <a:pt x="747" y="107"/>
                  </a:lnTo>
                  <a:lnTo>
                    <a:pt x="777" y="114"/>
                  </a:lnTo>
                  <a:lnTo>
                    <a:pt x="803" y="123"/>
                  </a:lnTo>
                  <a:lnTo>
                    <a:pt x="823" y="129"/>
                  </a:lnTo>
                  <a:lnTo>
                    <a:pt x="832" y="131"/>
                  </a:lnTo>
                  <a:lnTo>
                    <a:pt x="823" y="131"/>
                  </a:lnTo>
                  <a:lnTo>
                    <a:pt x="801" y="132"/>
                  </a:lnTo>
                  <a:lnTo>
                    <a:pt x="768" y="134"/>
                  </a:lnTo>
                  <a:lnTo>
                    <a:pt x="727" y="136"/>
                  </a:lnTo>
                  <a:lnTo>
                    <a:pt x="685" y="138"/>
                  </a:lnTo>
                  <a:lnTo>
                    <a:pt x="642" y="140"/>
                  </a:lnTo>
                  <a:lnTo>
                    <a:pt x="603" y="140"/>
                  </a:lnTo>
                  <a:lnTo>
                    <a:pt x="572" y="138"/>
                  </a:lnTo>
                  <a:lnTo>
                    <a:pt x="552" y="136"/>
                  </a:lnTo>
                  <a:lnTo>
                    <a:pt x="531" y="136"/>
                  </a:lnTo>
                  <a:lnTo>
                    <a:pt x="513" y="138"/>
                  </a:lnTo>
                  <a:lnTo>
                    <a:pt x="493" y="140"/>
                  </a:lnTo>
                  <a:lnTo>
                    <a:pt x="474" y="142"/>
                  </a:lnTo>
                  <a:lnTo>
                    <a:pt x="454" y="143"/>
                  </a:lnTo>
                  <a:lnTo>
                    <a:pt x="435" y="147"/>
                  </a:lnTo>
                  <a:lnTo>
                    <a:pt x="417" y="149"/>
                  </a:lnTo>
                  <a:lnTo>
                    <a:pt x="398" y="153"/>
                  </a:lnTo>
                  <a:lnTo>
                    <a:pt x="380" y="156"/>
                  </a:lnTo>
                  <a:lnTo>
                    <a:pt x="360" y="160"/>
                  </a:lnTo>
                  <a:lnTo>
                    <a:pt x="341" y="164"/>
                  </a:lnTo>
                  <a:lnTo>
                    <a:pt x="321" y="167"/>
                  </a:lnTo>
                  <a:lnTo>
                    <a:pt x="302" y="171"/>
                  </a:lnTo>
                  <a:lnTo>
                    <a:pt x="282" y="175"/>
                  </a:lnTo>
                  <a:lnTo>
                    <a:pt x="262" y="177"/>
                  </a:lnTo>
                  <a:lnTo>
                    <a:pt x="249" y="178"/>
                  </a:lnTo>
                  <a:lnTo>
                    <a:pt x="236" y="178"/>
                  </a:lnTo>
                  <a:lnTo>
                    <a:pt x="221" y="178"/>
                  </a:lnTo>
                  <a:lnTo>
                    <a:pt x="205" y="178"/>
                  </a:lnTo>
                  <a:lnTo>
                    <a:pt x="190" y="177"/>
                  </a:lnTo>
                  <a:lnTo>
                    <a:pt x="175" y="175"/>
                  </a:lnTo>
                  <a:lnTo>
                    <a:pt x="160" y="173"/>
                  </a:lnTo>
                  <a:lnTo>
                    <a:pt x="147" y="171"/>
                  </a:lnTo>
                  <a:lnTo>
                    <a:pt x="123" y="167"/>
                  </a:lnTo>
                  <a:lnTo>
                    <a:pt x="103" y="164"/>
                  </a:lnTo>
                  <a:lnTo>
                    <a:pt x="88" y="158"/>
                  </a:lnTo>
                  <a:lnTo>
                    <a:pt x="75" y="154"/>
                  </a:lnTo>
                  <a:lnTo>
                    <a:pt x="64" y="151"/>
                  </a:lnTo>
                  <a:lnTo>
                    <a:pt x="53" y="143"/>
                  </a:lnTo>
                  <a:lnTo>
                    <a:pt x="42" y="136"/>
                  </a:lnTo>
                  <a:lnTo>
                    <a:pt x="27" y="125"/>
                  </a:lnTo>
                  <a:lnTo>
                    <a:pt x="18" y="116"/>
                  </a:lnTo>
                  <a:lnTo>
                    <a:pt x="9" y="107"/>
                  </a:lnTo>
                  <a:lnTo>
                    <a:pt x="3" y="94"/>
                  </a:lnTo>
                  <a:lnTo>
                    <a:pt x="0" y="83"/>
                  </a:lnTo>
                  <a:lnTo>
                    <a:pt x="0" y="72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11" y="38"/>
                  </a:lnTo>
                  <a:lnTo>
                    <a:pt x="20" y="27"/>
                  </a:lnTo>
                  <a:lnTo>
                    <a:pt x="33" y="18"/>
                  </a:lnTo>
                  <a:lnTo>
                    <a:pt x="50" y="11"/>
                  </a:lnTo>
                  <a:lnTo>
                    <a:pt x="7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71" name="Freeform 11"/>
            <p:cNvSpPr>
              <a:spLocks/>
            </p:cNvSpPr>
            <p:nvPr/>
          </p:nvSpPr>
          <p:spPr bwMode="auto">
            <a:xfrm>
              <a:off x="4726" y="2267"/>
              <a:ext cx="42" cy="146"/>
            </a:xfrm>
            <a:custGeom>
              <a:avLst/>
              <a:gdLst/>
              <a:ahLst/>
              <a:cxnLst>
                <a:cxn ang="0">
                  <a:pos x="0" y="293"/>
                </a:cxn>
                <a:cxn ang="0">
                  <a:pos x="10" y="232"/>
                </a:cxn>
                <a:cxn ang="0">
                  <a:pos x="19" y="171"/>
                </a:cxn>
                <a:cxn ang="0">
                  <a:pos x="28" y="110"/>
                </a:cxn>
                <a:cxn ang="0">
                  <a:pos x="39" y="50"/>
                </a:cxn>
                <a:cxn ang="0">
                  <a:pos x="83" y="0"/>
                </a:cxn>
                <a:cxn ang="0">
                  <a:pos x="80" y="57"/>
                </a:cxn>
                <a:cxn ang="0">
                  <a:pos x="70" y="127"/>
                </a:cxn>
                <a:cxn ang="0">
                  <a:pos x="54" y="206"/>
                </a:cxn>
                <a:cxn ang="0">
                  <a:pos x="34" y="287"/>
                </a:cxn>
                <a:cxn ang="0">
                  <a:pos x="0" y="293"/>
                </a:cxn>
              </a:cxnLst>
              <a:rect l="0" t="0" r="r" b="b"/>
              <a:pathLst>
                <a:path w="83" h="293">
                  <a:moveTo>
                    <a:pt x="0" y="293"/>
                  </a:moveTo>
                  <a:lnTo>
                    <a:pt x="10" y="232"/>
                  </a:lnTo>
                  <a:lnTo>
                    <a:pt x="19" y="171"/>
                  </a:lnTo>
                  <a:lnTo>
                    <a:pt x="28" y="110"/>
                  </a:lnTo>
                  <a:lnTo>
                    <a:pt x="39" y="50"/>
                  </a:lnTo>
                  <a:lnTo>
                    <a:pt x="83" y="0"/>
                  </a:lnTo>
                  <a:lnTo>
                    <a:pt x="80" y="57"/>
                  </a:lnTo>
                  <a:lnTo>
                    <a:pt x="70" y="127"/>
                  </a:lnTo>
                  <a:lnTo>
                    <a:pt x="54" y="206"/>
                  </a:lnTo>
                  <a:lnTo>
                    <a:pt x="34" y="287"/>
                  </a:lnTo>
                  <a:lnTo>
                    <a:pt x="0" y="2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72" name="Freeform 12"/>
            <p:cNvSpPr>
              <a:spLocks/>
            </p:cNvSpPr>
            <p:nvPr/>
          </p:nvSpPr>
          <p:spPr bwMode="auto">
            <a:xfrm>
              <a:off x="4598" y="2308"/>
              <a:ext cx="28" cy="125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53" y="9"/>
                </a:cxn>
                <a:cxn ang="0">
                  <a:pos x="57" y="20"/>
                </a:cxn>
                <a:cxn ang="0">
                  <a:pos x="57" y="33"/>
                </a:cxn>
                <a:cxn ang="0">
                  <a:pos x="55" y="46"/>
                </a:cxn>
                <a:cxn ang="0">
                  <a:pos x="50" y="88"/>
                </a:cxn>
                <a:cxn ang="0">
                  <a:pos x="44" y="129"/>
                </a:cxn>
                <a:cxn ang="0">
                  <a:pos x="37" y="171"/>
                </a:cxn>
                <a:cxn ang="0">
                  <a:pos x="37" y="212"/>
                </a:cxn>
                <a:cxn ang="0">
                  <a:pos x="0" y="248"/>
                </a:cxn>
                <a:cxn ang="0">
                  <a:pos x="5" y="186"/>
                </a:cxn>
                <a:cxn ang="0">
                  <a:pos x="22" y="103"/>
                </a:cxn>
                <a:cxn ang="0">
                  <a:pos x="38" y="31"/>
                </a:cxn>
                <a:cxn ang="0">
                  <a:pos x="46" y="0"/>
                </a:cxn>
              </a:cxnLst>
              <a:rect l="0" t="0" r="r" b="b"/>
              <a:pathLst>
                <a:path w="57" h="248">
                  <a:moveTo>
                    <a:pt x="46" y="0"/>
                  </a:moveTo>
                  <a:lnTo>
                    <a:pt x="53" y="9"/>
                  </a:lnTo>
                  <a:lnTo>
                    <a:pt x="57" y="20"/>
                  </a:lnTo>
                  <a:lnTo>
                    <a:pt x="57" y="33"/>
                  </a:lnTo>
                  <a:lnTo>
                    <a:pt x="55" y="46"/>
                  </a:lnTo>
                  <a:lnTo>
                    <a:pt x="50" y="88"/>
                  </a:lnTo>
                  <a:lnTo>
                    <a:pt x="44" y="129"/>
                  </a:lnTo>
                  <a:lnTo>
                    <a:pt x="37" y="171"/>
                  </a:lnTo>
                  <a:lnTo>
                    <a:pt x="37" y="212"/>
                  </a:lnTo>
                  <a:lnTo>
                    <a:pt x="0" y="248"/>
                  </a:lnTo>
                  <a:lnTo>
                    <a:pt x="5" y="186"/>
                  </a:lnTo>
                  <a:lnTo>
                    <a:pt x="22" y="103"/>
                  </a:lnTo>
                  <a:lnTo>
                    <a:pt x="38" y="3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73" name="Freeform 13"/>
            <p:cNvSpPr>
              <a:spLocks/>
            </p:cNvSpPr>
            <p:nvPr/>
          </p:nvSpPr>
          <p:spPr bwMode="auto">
            <a:xfrm>
              <a:off x="4632" y="2324"/>
              <a:ext cx="23" cy="62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6" y="20"/>
                </a:cxn>
                <a:cxn ang="0">
                  <a:pos x="44" y="42"/>
                </a:cxn>
                <a:cxn ang="0">
                  <a:pos x="42" y="65"/>
                </a:cxn>
                <a:cxn ang="0">
                  <a:pos x="39" y="87"/>
                </a:cxn>
                <a:cxn ang="0">
                  <a:pos x="0" y="124"/>
                </a:cxn>
                <a:cxn ang="0">
                  <a:pos x="4" y="101"/>
                </a:cxn>
                <a:cxn ang="0">
                  <a:pos x="7" y="79"/>
                </a:cxn>
                <a:cxn ang="0">
                  <a:pos x="9" y="59"/>
                </a:cxn>
                <a:cxn ang="0">
                  <a:pos x="9" y="37"/>
                </a:cxn>
                <a:cxn ang="0">
                  <a:pos x="46" y="0"/>
                </a:cxn>
              </a:cxnLst>
              <a:rect l="0" t="0" r="r" b="b"/>
              <a:pathLst>
                <a:path w="46" h="124">
                  <a:moveTo>
                    <a:pt x="46" y="0"/>
                  </a:moveTo>
                  <a:lnTo>
                    <a:pt x="46" y="20"/>
                  </a:lnTo>
                  <a:lnTo>
                    <a:pt x="44" y="42"/>
                  </a:lnTo>
                  <a:lnTo>
                    <a:pt x="42" y="65"/>
                  </a:lnTo>
                  <a:lnTo>
                    <a:pt x="39" y="87"/>
                  </a:lnTo>
                  <a:lnTo>
                    <a:pt x="0" y="124"/>
                  </a:lnTo>
                  <a:lnTo>
                    <a:pt x="4" y="101"/>
                  </a:lnTo>
                  <a:lnTo>
                    <a:pt x="7" y="79"/>
                  </a:lnTo>
                  <a:lnTo>
                    <a:pt x="9" y="59"/>
                  </a:lnTo>
                  <a:lnTo>
                    <a:pt x="9" y="37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74" name="Freeform 14"/>
            <p:cNvSpPr>
              <a:spLocks/>
            </p:cNvSpPr>
            <p:nvPr/>
          </p:nvSpPr>
          <p:spPr bwMode="auto">
            <a:xfrm>
              <a:off x="4996" y="3615"/>
              <a:ext cx="213" cy="243"/>
            </a:xfrm>
            <a:custGeom>
              <a:avLst/>
              <a:gdLst/>
              <a:ahLst/>
              <a:cxnLst>
                <a:cxn ang="0">
                  <a:pos x="76" y="438"/>
                </a:cxn>
                <a:cxn ang="0">
                  <a:pos x="102" y="433"/>
                </a:cxn>
                <a:cxn ang="0">
                  <a:pos x="120" y="425"/>
                </a:cxn>
                <a:cxn ang="0">
                  <a:pos x="141" y="304"/>
                </a:cxn>
                <a:cxn ang="0">
                  <a:pos x="133" y="256"/>
                </a:cxn>
                <a:cxn ang="0">
                  <a:pos x="113" y="210"/>
                </a:cxn>
                <a:cxn ang="0">
                  <a:pos x="80" y="164"/>
                </a:cxn>
                <a:cxn ang="0">
                  <a:pos x="59" y="147"/>
                </a:cxn>
                <a:cxn ang="0">
                  <a:pos x="21" y="116"/>
                </a:cxn>
                <a:cxn ang="0">
                  <a:pos x="19" y="70"/>
                </a:cxn>
                <a:cxn ang="0">
                  <a:pos x="47" y="73"/>
                </a:cxn>
                <a:cxn ang="0">
                  <a:pos x="72" y="81"/>
                </a:cxn>
                <a:cxn ang="0">
                  <a:pos x="102" y="68"/>
                </a:cxn>
                <a:cxn ang="0">
                  <a:pos x="154" y="24"/>
                </a:cxn>
                <a:cxn ang="0">
                  <a:pos x="226" y="2"/>
                </a:cxn>
                <a:cxn ang="0">
                  <a:pos x="277" y="2"/>
                </a:cxn>
                <a:cxn ang="0">
                  <a:pos x="307" y="13"/>
                </a:cxn>
                <a:cxn ang="0">
                  <a:pos x="338" y="31"/>
                </a:cxn>
                <a:cxn ang="0">
                  <a:pos x="263" y="57"/>
                </a:cxn>
                <a:cxn ang="0">
                  <a:pos x="178" y="75"/>
                </a:cxn>
                <a:cxn ang="0">
                  <a:pos x="120" y="112"/>
                </a:cxn>
                <a:cxn ang="0">
                  <a:pos x="170" y="182"/>
                </a:cxn>
                <a:cxn ang="0">
                  <a:pos x="191" y="252"/>
                </a:cxn>
                <a:cxn ang="0">
                  <a:pos x="202" y="304"/>
                </a:cxn>
                <a:cxn ang="0">
                  <a:pos x="235" y="309"/>
                </a:cxn>
                <a:cxn ang="0">
                  <a:pos x="264" y="311"/>
                </a:cxn>
                <a:cxn ang="0">
                  <a:pos x="316" y="304"/>
                </a:cxn>
                <a:cxn ang="0">
                  <a:pos x="366" y="270"/>
                </a:cxn>
                <a:cxn ang="0">
                  <a:pos x="397" y="215"/>
                </a:cxn>
                <a:cxn ang="0">
                  <a:pos x="401" y="175"/>
                </a:cxn>
                <a:cxn ang="0">
                  <a:pos x="375" y="173"/>
                </a:cxn>
                <a:cxn ang="0">
                  <a:pos x="344" y="171"/>
                </a:cxn>
                <a:cxn ang="0">
                  <a:pos x="316" y="132"/>
                </a:cxn>
                <a:cxn ang="0">
                  <a:pos x="335" y="110"/>
                </a:cxn>
                <a:cxn ang="0">
                  <a:pos x="371" y="88"/>
                </a:cxn>
                <a:cxn ang="0">
                  <a:pos x="414" y="121"/>
                </a:cxn>
                <a:cxn ang="0">
                  <a:pos x="427" y="178"/>
                </a:cxn>
                <a:cxn ang="0">
                  <a:pos x="425" y="237"/>
                </a:cxn>
                <a:cxn ang="0">
                  <a:pos x="405" y="294"/>
                </a:cxn>
                <a:cxn ang="0">
                  <a:pos x="368" y="340"/>
                </a:cxn>
                <a:cxn ang="0">
                  <a:pos x="312" y="366"/>
                </a:cxn>
                <a:cxn ang="0">
                  <a:pos x="259" y="370"/>
                </a:cxn>
                <a:cxn ang="0">
                  <a:pos x="224" y="366"/>
                </a:cxn>
                <a:cxn ang="0">
                  <a:pos x="191" y="359"/>
                </a:cxn>
                <a:cxn ang="0">
                  <a:pos x="176" y="374"/>
                </a:cxn>
                <a:cxn ang="0">
                  <a:pos x="161" y="409"/>
                </a:cxn>
                <a:cxn ang="0">
                  <a:pos x="128" y="449"/>
                </a:cxn>
                <a:cxn ang="0">
                  <a:pos x="85" y="479"/>
                </a:cxn>
              </a:cxnLst>
              <a:rect l="0" t="0" r="r" b="b"/>
              <a:pathLst>
                <a:path w="427" h="484">
                  <a:moveTo>
                    <a:pt x="61" y="440"/>
                  </a:moveTo>
                  <a:lnTo>
                    <a:pt x="67" y="440"/>
                  </a:lnTo>
                  <a:lnTo>
                    <a:pt x="76" y="438"/>
                  </a:lnTo>
                  <a:lnTo>
                    <a:pt x="83" y="436"/>
                  </a:lnTo>
                  <a:lnTo>
                    <a:pt x="93" y="434"/>
                  </a:lnTo>
                  <a:lnTo>
                    <a:pt x="102" y="433"/>
                  </a:lnTo>
                  <a:lnTo>
                    <a:pt x="109" y="431"/>
                  </a:lnTo>
                  <a:lnTo>
                    <a:pt x="117" y="427"/>
                  </a:lnTo>
                  <a:lnTo>
                    <a:pt x="120" y="425"/>
                  </a:lnTo>
                  <a:lnTo>
                    <a:pt x="135" y="394"/>
                  </a:lnTo>
                  <a:lnTo>
                    <a:pt x="141" y="346"/>
                  </a:lnTo>
                  <a:lnTo>
                    <a:pt x="141" y="304"/>
                  </a:lnTo>
                  <a:lnTo>
                    <a:pt x="141" y="285"/>
                  </a:lnTo>
                  <a:lnTo>
                    <a:pt x="137" y="270"/>
                  </a:lnTo>
                  <a:lnTo>
                    <a:pt x="133" y="256"/>
                  </a:lnTo>
                  <a:lnTo>
                    <a:pt x="128" y="241"/>
                  </a:lnTo>
                  <a:lnTo>
                    <a:pt x="122" y="224"/>
                  </a:lnTo>
                  <a:lnTo>
                    <a:pt x="113" y="210"/>
                  </a:lnTo>
                  <a:lnTo>
                    <a:pt x="104" y="195"/>
                  </a:lnTo>
                  <a:lnTo>
                    <a:pt x="93" y="178"/>
                  </a:lnTo>
                  <a:lnTo>
                    <a:pt x="80" y="164"/>
                  </a:lnTo>
                  <a:lnTo>
                    <a:pt x="78" y="162"/>
                  </a:lnTo>
                  <a:lnTo>
                    <a:pt x="71" y="156"/>
                  </a:lnTo>
                  <a:lnTo>
                    <a:pt x="59" y="147"/>
                  </a:lnTo>
                  <a:lnTo>
                    <a:pt x="48" y="138"/>
                  </a:lnTo>
                  <a:lnTo>
                    <a:pt x="34" y="127"/>
                  </a:lnTo>
                  <a:lnTo>
                    <a:pt x="21" y="116"/>
                  </a:lnTo>
                  <a:lnTo>
                    <a:pt x="10" y="107"/>
                  </a:lnTo>
                  <a:lnTo>
                    <a:pt x="0" y="101"/>
                  </a:lnTo>
                  <a:lnTo>
                    <a:pt x="19" y="70"/>
                  </a:lnTo>
                  <a:lnTo>
                    <a:pt x="28" y="72"/>
                  </a:lnTo>
                  <a:lnTo>
                    <a:pt x="37" y="73"/>
                  </a:lnTo>
                  <a:lnTo>
                    <a:pt x="47" y="73"/>
                  </a:lnTo>
                  <a:lnTo>
                    <a:pt x="56" y="75"/>
                  </a:lnTo>
                  <a:lnTo>
                    <a:pt x="63" y="77"/>
                  </a:lnTo>
                  <a:lnTo>
                    <a:pt x="72" y="81"/>
                  </a:lnTo>
                  <a:lnTo>
                    <a:pt x="80" y="83"/>
                  </a:lnTo>
                  <a:lnTo>
                    <a:pt x="87" y="86"/>
                  </a:lnTo>
                  <a:lnTo>
                    <a:pt x="102" y="68"/>
                  </a:lnTo>
                  <a:lnTo>
                    <a:pt x="117" y="51"/>
                  </a:lnTo>
                  <a:lnTo>
                    <a:pt x="135" y="37"/>
                  </a:lnTo>
                  <a:lnTo>
                    <a:pt x="154" y="24"/>
                  </a:lnTo>
                  <a:lnTo>
                    <a:pt x="176" y="14"/>
                  </a:lnTo>
                  <a:lnTo>
                    <a:pt x="200" y="7"/>
                  </a:lnTo>
                  <a:lnTo>
                    <a:pt x="226" y="2"/>
                  </a:lnTo>
                  <a:lnTo>
                    <a:pt x="255" y="0"/>
                  </a:lnTo>
                  <a:lnTo>
                    <a:pt x="266" y="0"/>
                  </a:lnTo>
                  <a:lnTo>
                    <a:pt x="277" y="2"/>
                  </a:lnTo>
                  <a:lnTo>
                    <a:pt x="287" y="3"/>
                  </a:lnTo>
                  <a:lnTo>
                    <a:pt x="298" y="7"/>
                  </a:lnTo>
                  <a:lnTo>
                    <a:pt x="307" y="13"/>
                  </a:lnTo>
                  <a:lnTo>
                    <a:pt x="318" y="18"/>
                  </a:lnTo>
                  <a:lnTo>
                    <a:pt x="327" y="24"/>
                  </a:lnTo>
                  <a:lnTo>
                    <a:pt x="338" y="31"/>
                  </a:lnTo>
                  <a:lnTo>
                    <a:pt x="333" y="64"/>
                  </a:lnTo>
                  <a:lnTo>
                    <a:pt x="296" y="59"/>
                  </a:lnTo>
                  <a:lnTo>
                    <a:pt x="263" y="57"/>
                  </a:lnTo>
                  <a:lnTo>
                    <a:pt x="231" y="60"/>
                  </a:lnTo>
                  <a:lnTo>
                    <a:pt x="203" y="66"/>
                  </a:lnTo>
                  <a:lnTo>
                    <a:pt x="178" y="75"/>
                  </a:lnTo>
                  <a:lnTo>
                    <a:pt x="155" y="86"/>
                  </a:lnTo>
                  <a:lnTo>
                    <a:pt x="137" y="97"/>
                  </a:lnTo>
                  <a:lnTo>
                    <a:pt x="120" y="112"/>
                  </a:lnTo>
                  <a:lnTo>
                    <a:pt x="141" y="136"/>
                  </a:lnTo>
                  <a:lnTo>
                    <a:pt x="157" y="158"/>
                  </a:lnTo>
                  <a:lnTo>
                    <a:pt x="170" y="182"/>
                  </a:lnTo>
                  <a:lnTo>
                    <a:pt x="181" y="204"/>
                  </a:lnTo>
                  <a:lnTo>
                    <a:pt x="187" y="228"/>
                  </a:lnTo>
                  <a:lnTo>
                    <a:pt x="191" y="252"/>
                  </a:lnTo>
                  <a:lnTo>
                    <a:pt x="192" y="276"/>
                  </a:lnTo>
                  <a:lnTo>
                    <a:pt x="191" y="302"/>
                  </a:lnTo>
                  <a:lnTo>
                    <a:pt x="202" y="304"/>
                  </a:lnTo>
                  <a:lnTo>
                    <a:pt x="213" y="307"/>
                  </a:lnTo>
                  <a:lnTo>
                    <a:pt x="224" y="309"/>
                  </a:lnTo>
                  <a:lnTo>
                    <a:pt x="235" y="309"/>
                  </a:lnTo>
                  <a:lnTo>
                    <a:pt x="244" y="311"/>
                  </a:lnTo>
                  <a:lnTo>
                    <a:pt x="255" y="311"/>
                  </a:lnTo>
                  <a:lnTo>
                    <a:pt x="264" y="311"/>
                  </a:lnTo>
                  <a:lnTo>
                    <a:pt x="274" y="311"/>
                  </a:lnTo>
                  <a:lnTo>
                    <a:pt x="296" y="309"/>
                  </a:lnTo>
                  <a:lnTo>
                    <a:pt x="316" y="304"/>
                  </a:lnTo>
                  <a:lnTo>
                    <a:pt x="335" y="294"/>
                  </a:lnTo>
                  <a:lnTo>
                    <a:pt x="351" y="283"/>
                  </a:lnTo>
                  <a:lnTo>
                    <a:pt x="366" y="270"/>
                  </a:lnTo>
                  <a:lnTo>
                    <a:pt x="379" y="254"/>
                  </a:lnTo>
                  <a:lnTo>
                    <a:pt x="390" y="235"/>
                  </a:lnTo>
                  <a:lnTo>
                    <a:pt x="397" y="215"/>
                  </a:lnTo>
                  <a:lnTo>
                    <a:pt x="401" y="199"/>
                  </a:lnTo>
                  <a:lnTo>
                    <a:pt x="403" y="184"/>
                  </a:lnTo>
                  <a:lnTo>
                    <a:pt x="401" y="175"/>
                  </a:lnTo>
                  <a:lnTo>
                    <a:pt x="397" y="167"/>
                  </a:lnTo>
                  <a:lnTo>
                    <a:pt x="386" y="171"/>
                  </a:lnTo>
                  <a:lnTo>
                    <a:pt x="375" y="173"/>
                  </a:lnTo>
                  <a:lnTo>
                    <a:pt x="366" y="175"/>
                  </a:lnTo>
                  <a:lnTo>
                    <a:pt x="355" y="175"/>
                  </a:lnTo>
                  <a:lnTo>
                    <a:pt x="344" y="171"/>
                  </a:lnTo>
                  <a:lnTo>
                    <a:pt x="335" y="164"/>
                  </a:lnTo>
                  <a:lnTo>
                    <a:pt x="325" y="151"/>
                  </a:lnTo>
                  <a:lnTo>
                    <a:pt x="316" y="132"/>
                  </a:lnTo>
                  <a:lnTo>
                    <a:pt x="316" y="75"/>
                  </a:lnTo>
                  <a:lnTo>
                    <a:pt x="323" y="94"/>
                  </a:lnTo>
                  <a:lnTo>
                    <a:pt x="335" y="110"/>
                  </a:lnTo>
                  <a:lnTo>
                    <a:pt x="349" y="125"/>
                  </a:lnTo>
                  <a:lnTo>
                    <a:pt x="370" y="130"/>
                  </a:lnTo>
                  <a:lnTo>
                    <a:pt x="371" y="88"/>
                  </a:lnTo>
                  <a:lnTo>
                    <a:pt x="390" y="94"/>
                  </a:lnTo>
                  <a:lnTo>
                    <a:pt x="405" y="107"/>
                  </a:lnTo>
                  <a:lnTo>
                    <a:pt x="414" y="121"/>
                  </a:lnTo>
                  <a:lnTo>
                    <a:pt x="421" y="138"/>
                  </a:lnTo>
                  <a:lnTo>
                    <a:pt x="425" y="158"/>
                  </a:lnTo>
                  <a:lnTo>
                    <a:pt x="427" y="178"/>
                  </a:lnTo>
                  <a:lnTo>
                    <a:pt x="427" y="199"/>
                  </a:lnTo>
                  <a:lnTo>
                    <a:pt x="425" y="217"/>
                  </a:lnTo>
                  <a:lnTo>
                    <a:pt x="425" y="237"/>
                  </a:lnTo>
                  <a:lnTo>
                    <a:pt x="421" y="256"/>
                  </a:lnTo>
                  <a:lnTo>
                    <a:pt x="414" y="276"/>
                  </a:lnTo>
                  <a:lnTo>
                    <a:pt x="405" y="294"/>
                  </a:lnTo>
                  <a:lnTo>
                    <a:pt x="395" y="311"/>
                  </a:lnTo>
                  <a:lnTo>
                    <a:pt x="383" y="328"/>
                  </a:lnTo>
                  <a:lnTo>
                    <a:pt x="368" y="340"/>
                  </a:lnTo>
                  <a:lnTo>
                    <a:pt x="349" y="352"/>
                  </a:lnTo>
                  <a:lnTo>
                    <a:pt x="331" y="359"/>
                  </a:lnTo>
                  <a:lnTo>
                    <a:pt x="312" y="366"/>
                  </a:lnTo>
                  <a:lnTo>
                    <a:pt x="292" y="370"/>
                  </a:lnTo>
                  <a:lnTo>
                    <a:pt x="272" y="370"/>
                  </a:lnTo>
                  <a:lnTo>
                    <a:pt x="259" y="370"/>
                  </a:lnTo>
                  <a:lnTo>
                    <a:pt x="248" y="368"/>
                  </a:lnTo>
                  <a:lnTo>
                    <a:pt x="235" y="368"/>
                  </a:lnTo>
                  <a:lnTo>
                    <a:pt x="224" y="366"/>
                  </a:lnTo>
                  <a:lnTo>
                    <a:pt x="213" y="364"/>
                  </a:lnTo>
                  <a:lnTo>
                    <a:pt x="202" y="361"/>
                  </a:lnTo>
                  <a:lnTo>
                    <a:pt x="191" y="359"/>
                  </a:lnTo>
                  <a:lnTo>
                    <a:pt x="179" y="355"/>
                  </a:lnTo>
                  <a:lnTo>
                    <a:pt x="178" y="364"/>
                  </a:lnTo>
                  <a:lnTo>
                    <a:pt x="176" y="374"/>
                  </a:lnTo>
                  <a:lnTo>
                    <a:pt x="172" y="385"/>
                  </a:lnTo>
                  <a:lnTo>
                    <a:pt x="168" y="394"/>
                  </a:lnTo>
                  <a:lnTo>
                    <a:pt x="161" y="409"/>
                  </a:lnTo>
                  <a:lnTo>
                    <a:pt x="152" y="423"/>
                  </a:lnTo>
                  <a:lnTo>
                    <a:pt x="141" y="436"/>
                  </a:lnTo>
                  <a:lnTo>
                    <a:pt x="128" y="449"/>
                  </a:lnTo>
                  <a:lnTo>
                    <a:pt x="115" y="460"/>
                  </a:lnTo>
                  <a:lnTo>
                    <a:pt x="102" y="469"/>
                  </a:lnTo>
                  <a:lnTo>
                    <a:pt x="85" y="479"/>
                  </a:lnTo>
                  <a:lnTo>
                    <a:pt x="71" y="484"/>
                  </a:lnTo>
                  <a:lnTo>
                    <a:pt x="61" y="4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75" name="Freeform 15"/>
            <p:cNvSpPr>
              <a:spLocks/>
            </p:cNvSpPr>
            <p:nvPr/>
          </p:nvSpPr>
          <p:spPr bwMode="auto">
            <a:xfrm>
              <a:off x="4877" y="3658"/>
              <a:ext cx="154" cy="201"/>
            </a:xfrm>
            <a:custGeom>
              <a:avLst/>
              <a:gdLst/>
              <a:ahLst/>
              <a:cxnLst>
                <a:cxn ang="0">
                  <a:pos x="272" y="402"/>
                </a:cxn>
                <a:cxn ang="0">
                  <a:pos x="205" y="396"/>
                </a:cxn>
                <a:cxn ang="0">
                  <a:pos x="144" y="376"/>
                </a:cxn>
                <a:cxn ang="0">
                  <a:pos x="89" y="343"/>
                </a:cxn>
                <a:cxn ang="0">
                  <a:pos x="45" y="304"/>
                </a:cxn>
                <a:cxn ang="0">
                  <a:pos x="19" y="268"/>
                </a:cxn>
                <a:cxn ang="0">
                  <a:pos x="4" y="223"/>
                </a:cxn>
                <a:cxn ang="0">
                  <a:pos x="2" y="179"/>
                </a:cxn>
                <a:cxn ang="0">
                  <a:pos x="11" y="135"/>
                </a:cxn>
                <a:cxn ang="0">
                  <a:pos x="32" y="96"/>
                </a:cxn>
                <a:cxn ang="0">
                  <a:pos x="57" y="61"/>
                </a:cxn>
                <a:cxn ang="0">
                  <a:pos x="91" y="28"/>
                </a:cxn>
                <a:cxn ang="0">
                  <a:pos x="128" y="4"/>
                </a:cxn>
                <a:cxn ang="0">
                  <a:pos x="166" y="0"/>
                </a:cxn>
                <a:cxn ang="0">
                  <a:pos x="157" y="45"/>
                </a:cxn>
                <a:cxn ang="0">
                  <a:pos x="157" y="61"/>
                </a:cxn>
                <a:cxn ang="0">
                  <a:pos x="166" y="67"/>
                </a:cxn>
                <a:cxn ang="0">
                  <a:pos x="185" y="65"/>
                </a:cxn>
                <a:cxn ang="0">
                  <a:pos x="209" y="56"/>
                </a:cxn>
                <a:cxn ang="0">
                  <a:pos x="172" y="89"/>
                </a:cxn>
                <a:cxn ang="0">
                  <a:pos x="146" y="94"/>
                </a:cxn>
                <a:cxn ang="0">
                  <a:pos x="128" y="85"/>
                </a:cxn>
                <a:cxn ang="0">
                  <a:pos x="113" y="67"/>
                </a:cxn>
                <a:cxn ang="0">
                  <a:pos x="98" y="59"/>
                </a:cxn>
                <a:cxn ang="0">
                  <a:pos x="78" y="72"/>
                </a:cxn>
                <a:cxn ang="0">
                  <a:pos x="57" y="109"/>
                </a:cxn>
                <a:cxn ang="0">
                  <a:pos x="52" y="157"/>
                </a:cxn>
                <a:cxn ang="0">
                  <a:pos x="63" y="207"/>
                </a:cxn>
                <a:cxn ang="0">
                  <a:pos x="87" y="251"/>
                </a:cxn>
                <a:cxn ang="0">
                  <a:pos x="120" y="288"/>
                </a:cxn>
                <a:cxn ang="0">
                  <a:pos x="165" y="317"/>
                </a:cxn>
                <a:cxn ang="0">
                  <a:pos x="216" y="341"/>
                </a:cxn>
                <a:cxn ang="0">
                  <a:pos x="272" y="356"/>
                </a:cxn>
                <a:cxn ang="0">
                  <a:pos x="309" y="400"/>
                </a:cxn>
              </a:cxnLst>
              <a:rect l="0" t="0" r="r" b="b"/>
              <a:pathLst>
                <a:path w="309" h="402">
                  <a:moveTo>
                    <a:pt x="309" y="400"/>
                  </a:moveTo>
                  <a:lnTo>
                    <a:pt x="272" y="402"/>
                  </a:lnTo>
                  <a:lnTo>
                    <a:pt x="237" y="400"/>
                  </a:lnTo>
                  <a:lnTo>
                    <a:pt x="205" y="396"/>
                  </a:lnTo>
                  <a:lnTo>
                    <a:pt x="174" y="387"/>
                  </a:lnTo>
                  <a:lnTo>
                    <a:pt x="144" y="376"/>
                  </a:lnTo>
                  <a:lnTo>
                    <a:pt x="117" y="360"/>
                  </a:lnTo>
                  <a:lnTo>
                    <a:pt x="89" y="343"/>
                  </a:lnTo>
                  <a:lnTo>
                    <a:pt x="61" y="321"/>
                  </a:lnTo>
                  <a:lnTo>
                    <a:pt x="45" y="304"/>
                  </a:lnTo>
                  <a:lnTo>
                    <a:pt x="32" y="288"/>
                  </a:lnTo>
                  <a:lnTo>
                    <a:pt x="19" y="268"/>
                  </a:lnTo>
                  <a:lnTo>
                    <a:pt x="9" y="245"/>
                  </a:lnTo>
                  <a:lnTo>
                    <a:pt x="4" y="223"/>
                  </a:lnTo>
                  <a:lnTo>
                    <a:pt x="0" y="201"/>
                  </a:lnTo>
                  <a:lnTo>
                    <a:pt x="2" y="179"/>
                  </a:lnTo>
                  <a:lnTo>
                    <a:pt x="6" y="157"/>
                  </a:lnTo>
                  <a:lnTo>
                    <a:pt x="11" y="135"/>
                  </a:lnTo>
                  <a:lnTo>
                    <a:pt x="21" y="115"/>
                  </a:lnTo>
                  <a:lnTo>
                    <a:pt x="32" y="96"/>
                  </a:lnTo>
                  <a:lnTo>
                    <a:pt x="45" y="78"/>
                  </a:lnTo>
                  <a:lnTo>
                    <a:pt x="57" y="61"/>
                  </a:lnTo>
                  <a:lnTo>
                    <a:pt x="74" y="45"/>
                  </a:lnTo>
                  <a:lnTo>
                    <a:pt x="91" y="28"/>
                  </a:lnTo>
                  <a:lnTo>
                    <a:pt x="107" y="15"/>
                  </a:lnTo>
                  <a:lnTo>
                    <a:pt x="128" y="4"/>
                  </a:lnTo>
                  <a:lnTo>
                    <a:pt x="146" y="0"/>
                  </a:lnTo>
                  <a:lnTo>
                    <a:pt x="166" y="0"/>
                  </a:lnTo>
                  <a:lnTo>
                    <a:pt x="187" y="10"/>
                  </a:lnTo>
                  <a:lnTo>
                    <a:pt x="157" y="45"/>
                  </a:lnTo>
                  <a:lnTo>
                    <a:pt x="155" y="54"/>
                  </a:lnTo>
                  <a:lnTo>
                    <a:pt x="157" y="61"/>
                  </a:lnTo>
                  <a:lnTo>
                    <a:pt x="161" y="65"/>
                  </a:lnTo>
                  <a:lnTo>
                    <a:pt x="166" y="67"/>
                  </a:lnTo>
                  <a:lnTo>
                    <a:pt x="174" y="67"/>
                  </a:lnTo>
                  <a:lnTo>
                    <a:pt x="185" y="65"/>
                  </a:lnTo>
                  <a:lnTo>
                    <a:pt x="196" y="61"/>
                  </a:lnTo>
                  <a:lnTo>
                    <a:pt x="209" y="56"/>
                  </a:lnTo>
                  <a:lnTo>
                    <a:pt x="189" y="78"/>
                  </a:lnTo>
                  <a:lnTo>
                    <a:pt x="172" y="89"/>
                  </a:lnTo>
                  <a:lnTo>
                    <a:pt x="159" y="93"/>
                  </a:lnTo>
                  <a:lnTo>
                    <a:pt x="146" y="94"/>
                  </a:lnTo>
                  <a:lnTo>
                    <a:pt x="137" y="91"/>
                  </a:lnTo>
                  <a:lnTo>
                    <a:pt x="128" y="85"/>
                  </a:lnTo>
                  <a:lnTo>
                    <a:pt x="120" y="76"/>
                  </a:lnTo>
                  <a:lnTo>
                    <a:pt x="113" y="67"/>
                  </a:lnTo>
                  <a:lnTo>
                    <a:pt x="107" y="56"/>
                  </a:lnTo>
                  <a:lnTo>
                    <a:pt x="98" y="59"/>
                  </a:lnTo>
                  <a:lnTo>
                    <a:pt x="87" y="65"/>
                  </a:lnTo>
                  <a:lnTo>
                    <a:pt x="78" y="72"/>
                  </a:lnTo>
                  <a:lnTo>
                    <a:pt x="67" y="85"/>
                  </a:lnTo>
                  <a:lnTo>
                    <a:pt x="57" y="109"/>
                  </a:lnTo>
                  <a:lnTo>
                    <a:pt x="54" y="133"/>
                  </a:lnTo>
                  <a:lnTo>
                    <a:pt x="52" y="157"/>
                  </a:lnTo>
                  <a:lnTo>
                    <a:pt x="56" y="183"/>
                  </a:lnTo>
                  <a:lnTo>
                    <a:pt x="63" y="207"/>
                  </a:lnTo>
                  <a:lnTo>
                    <a:pt x="74" y="229"/>
                  </a:lnTo>
                  <a:lnTo>
                    <a:pt x="87" y="251"/>
                  </a:lnTo>
                  <a:lnTo>
                    <a:pt x="104" y="271"/>
                  </a:lnTo>
                  <a:lnTo>
                    <a:pt x="120" y="288"/>
                  </a:lnTo>
                  <a:lnTo>
                    <a:pt x="141" y="303"/>
                  </a:lnTo>
                  <a:lnTo>
                    <a:pt x="165" y="317"/>
                  </a:lnTo>
                  <a:lnTo>
                    <a:pt x="190" y="330"/>
                  </a:lnTo>
                  <a:lnTo>
                    <a:pt x="216" y="341"/>
                  </a:lnTo>
                  <a:lnTo>
                    <a:pt x="244" y="350"/>
                  </a:lnTo>
                  <a:lnTo>
                    <a:pt x="272" y="356"/>
                  </a:lnTo>
                  <a:lnTo>
                    <a:pt x="299" y="356"/>
                  </a:lnTo>
                  <a:lnTo>
                    <a:pt x="309" y="4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76" name="Freeform 16"/>
            <p:cNvSpPr>
              <a:spLocks/>
            </p:cNvSpPr>
            <p:nvPr/>
          </p:nvSpPr>
          <p:spPr bwMode="auto">
            <a:xfrm>
              <a:off x="4186" y="2459"/>
              <a:ext cx="296" cy="214"/>
            </a:xfrm>
            <a:custGeom>
              <a:avLst/>
              <a:gdLst/>
              <a:ahLst/>
              <a:cxnLst>
                <a:cxn ang="0">
                  <a:pos x="0" y="391"/>
                </a:cxn>
                <a:cxn ang="0">
                  <a:pos x="4" y="317"/>
                </a:cxn>
                <a:cxn ang="0">
                  <a:pos x="24" y="249"/>
                </a:cxn>
                <a:cxn ang="0">
                  <a:pos x="58" y="182"/>
                </a:cxn>
                <a:cxn ang="0">
                  <a:pos x="91" y="131"/>
                </a:cxn>
                <a:cxn ang="0">
                  <a:pos x="124" y="98"/>
                </a:cxn>
                <a:cxn ang="0">
                  <a:pos x="161" y="66"/>
                </a:cxn>
                <a:cxn ang="0">
                  <a:pos x="202" y="42"/>
                </a:cxn>
                <a:cxn ang="0">
                  <a:pos x="242" y="26"/>
                </a:cxn>
                <a:cxn ang="0">
                  <a:pos x="285" y="15"/>
                </a:cxn>
                <a:cxn ang="0">
                  <a:pos x="329" y="6"/>
                </a:cxn>
                <a:cxn ang="0">
                  <a:pos x="371" y="2"/>
                </a:cxn>
                <a:cxn ang="0">
                  <a:pos x="414" y="0"/>
                </a:cxn>
                <a:cxn ang="0">
                  <a:pos x="454" y="2"/>
                </a:cxn>
                <a:cxn ang="0">
                  <a:pos x="491" y="7"/>
                </a:cxn>
                <a:cxn ang="0">
                  <a:pos x="523" y="15"/>
                </a:cxn>
                <a:cxn ang="0">
                  <a:pos x="556" y="30"/>
                </a:cxn>
                <a:cxn ang="0">
                  <a:pos x="584" y="57"/>
                </a:cxn>
                <a:cxn ang="0">
                  <a:pos x="591" y="103"/>
                </a:cxn>
                <a:cxn ang="0">
                  <a:pos x="582" y="157"/>
                </a:cxn>
                <a:cxn ang="0">
                  <a:pos x="558" y="206"/>
                </a:cxn>
                <a:cxn ang="0">
                  <a:pos x="523" y="249"/>
                </a:cxn>
                <a:cxn ang="0">
                  <a:pos x="493" y="273"/>
                </a:cxn>
                <a:cxn ang="0">
                  <a:pos x="475" y="280"/>
                </a:cxn>
                <a:cxn ang="0">
                  <a:pos x="453" y="282"/>
                </a:cxn>
                <a:cxn ang="0">
                  <a:pos x="432" y="280"/>
                </a:cxn>
                <a:cxn ang="0">
                  <a:pos x="425" y="275"/>
                </a:cxn>
                <a:cxn ang="0">
                  <a:pos x="454" y="247"/>
                </a:cxn>
                <a:cxn ang="0">
                  <a:pos x="488" y="203"/>
                </a:cxn>
                <a:cxn ang="0">
                  <a:pos x="502" y="151"/>
                </a:cxn>
                <a:cxn ang="0">
                  <a:pos x="486" y="112"/>
                </a:cxn>
                <a:cxn ang="0">
                  <a:pos x="454" y="94"/>
                </a:cxn>
                <a:cxn ang="0">
                  <a:pos x="418" y="85"/>
                </a:cxn>
                <a:cxn ang="0">
                  <a:pos x="377" y="83"/>
                </a:cxn>
                <a:cxn ang="0">
                  <a:pos x="334" y="85"/>
                </a:cxn>
                <a:cxn ang="0">
                  <a:pos x="288" y="94"/>
                </a:cxn>
                <a:cxn ang="0">
                  <a:pos x="240" y="107"/>
                </a:cxn>
                <a:cxn ang="0">
                  <a:pos x="194" y="125"/>
                </a:cxn>
                <a:cxn ang="0">
                  <a:pos x="157" y="144"/>
                </a:cxn>
                <a:cxn ang="0">
                  <a:pos x="135" y="162"/>
                </a:cxn>
                <a:cxn ang="0">
                  <a:pos x="115" y="184"/>
                </a:cxn>
                <a:cxn ang="0">
                  <a:pos x="94" y="214"/>
                </a:cxn>
                <a:cxn ang="0">
                  <a:pos x="72" y="275"/>
                </a:cxn>
                <a:cxn ang="0">
                  <a:pos x="69" y="368"/>
                </a:cxn>
                <a:cxn ang="0">
                  <a:pos x="6" y="429"/>
                </a:cxn>
              </a:cxnLst>
              <a:rect l="0" t="0" r="r" b="b"/>
              <a:pathLst>
                <a:path w="591" h="429">
                  <a:moveTo>
                    <a:pt x="6" y="429"/>
                  </a:moveTo>
                  <a:lnTo>
                    <a:pt x="0" y="391"/>
                  </a:lnTo>
                  <a:lnTo>
                    <a:pt x="0" y="354"/>
                  </a:lnTo>
                  <a:lnTo>
                    <a:pt x="4" y="317"/>
                  </a:lnTo>
                  <a:lnTo>
                    <a:pt x="11" y="284"/>
                  </a:lnTo>
                  <a:lnTo>
                    <a:pt x="24" y="249"/>
                  </a:lnTo>
                  <a:lnTo>
                    <a:pt x="39" y="216"/>
                  </a:lnTo>
                  <a:lnTo>
                    <a:pt x="58" y="182"/>
                  </a:lnTo>
                  <a:lnTo>
                    <a:pt x="78" y="149"/>
                  </a:lnTo>
                  <a:lnTo>
                    <a:pt x="91" y="131"/>
                  </a:lnTo>
                  <a:lnTo>
                    <a:pt x="106" y="114"/>
                  </a:lnTo>
                  <a:lnTo>
                    <a:pt x="124" y="98"/>
                  </a:lnTo>
                  <a:lnTo>
                    <a:pt x="142" y="81"/>
                  </a:lnTo>
                  <a:lnTo>
                    <a:pt x="161" y="66"/>
                  </a:lnTo>
                  <a:lnTo>
                    <a:pt x="181" y="53"/>
                  </a:lnTo>
                  <a:lnTo>
                    <a:pt x="202" y="42"/>
                  </a:lnTo>
                  <a:lnTo>
                    <a:pt x="222" y="33"/>
                  </a:lnTo>
                  <a:lnTo>
                    <a:pt x="242" y="26"/>
                  </a:lnTo>
                  <a:lnTo>
                    <a:pt x="264" y="18"/>
                  </a:lnTo>
                  <a:lnTo>
                    <a:pt x="285" y="15"/>
                  </a:lnTo>
                  <a:lnTo>
                    <a:pt x="307" y="9"/>
                  </a:lnTo>
                  <a:lnTo>
                    <a:pt x="329" y="6"/>
                  </a:lnTo>
                  <a:lnTo>
                    <a:pt x="351" y="4"/>
                  </a:lnTo>
                  <a:lnTo>
                    <a:pt x="371" y="2"/>
                  </a:lnTo>
                  <a:lnTo>
                    <a:pt x="394" y="0"/>
                  </a:lnTo>
                  <a:lnTo>
                    <a:pt x="414" y="0"/>
                  </a:lnTo>
                  <a:lnTo>
                    <a:pt x="434" y="2"/>
                  </a:lnTo>
                  <a:lnTo>
                    <a:pt x="454" y="2"/>
                  </a:lnTo>
                  <a:lnTo>
                    <a:pt x="473" y="6"/>
                  </a:lnTo>
                  <a:lnTo>
                    <a:pt x="491" y="7"/>
                  </a:lnTo>
                  <a:lnTo>
                    <a:pt x="508" y="11"/>
                  </a:lnTo>
                  <a:lnTo>
                    <a:pt x="523" y="15"/>
                  </a:lnTo>
                  <a:lnTo>
                    <a:pt x="538" y="20"/>
                  </a:lnTo>
                  <a:lnTo>
                    <a:pt x="556" y="30"/>
                  </a:lnTo>
                  <a:lnTo>
                    <a:pt x="571" y="42"/>
                  </a:lnTo>
                  <a:lnTo>
                    <a:pt x="584" y="57"/>
                  </a:lnTo>
                  <a:lnTo>
                    <a:pt x="589" y="76"/>
                  </a:lnTo>
                  <a:lnTo>
                    <a:pt x="591" y="103"/>
                  </a:lnTo>
                  <a:lnTo>
                    <a:pt x="587" y="131"/>
                  </a:lnTo>
                  <a:lnTo>
                    <a:pt x="582" y="157"/>
                  </a:lnTo>
                  <a:lnTo>
                    <a:pt x="571" y="182"/>
                  </a:lnTo>
                  <a:lnTo>
                    <a:pt x="558" y="206"/>
                  </a:lnTo>
                  <a:lnTo>
                    <a:pt x="541" y="228"/>
                  </a:lnTo>
                  <a:lnTo>
                    <a:pt x="523" y="249"/>
                  </a:lnTo>
                  <a:lnTo>
                    <a:pt x="502" y="267"/>
                  </a:lnTo>
                  <a:lnTo>
                    <a:pt x="493" y="273"/>
                  </a:lnTo>
                  <a:lnTo>
                    <a:pt x="484" y="278"/>
                  </a:lnTo>
                  <a:lnTo>
                    <a:pt x="475" y="280"/>
                  </a:lnTo>
                  <a:lnTo>
                    <a:pt x="464" y="282"/>
                  </a:lnTo>
                  <a:lnTo>
                    <a:pt x="453" y="282"/>
                  </a:lnTo>
                  <a:lnTo>
                    <a:pt x="443" y="282"/>
                  </a:lnTo>
                  <a:lnTo>
                    <a:pt x="432" y="280"/>
                  </a:lnTo>
                  <a:lnTo>
                    <a:pt x="421" y="278"/>
                  </a:lnTo>
                  <a:lnTo>
                    <a:pt x="425" y="275"/>
                  </a:lnTo>
                  <a:lnTo>
                    <a:pt x="438" y="263"/>
                  </a:lnTo>
                  <a:lnTo>
                    <a:pt x="454" y="247"/>
                  </a:lnTo>
                  <a:lnTo>
                    <a:pt x="471" y="227"/>
                  </a:lnTo>
                  <a:lnTo>
                    <a:pt x="488" y="203"/>
                  </a:lnTo>
                  <a:lnTo>
                    <a:pt x="499" y="177"/>
                  </a:lnTo>
                  <a:lnTo>
                    <a:pt x="502" y="151"/>
                  </a:lnTo>
                  <a:lnTo>
                    <a:pt x="495" y="125"/>
                  </a:lnTo>
                  <a:lnTo>
                    <a:pt x="486" y="112"/>
                  </a:lnTo>
                  <a:lnTo>
                    <a:pt x="471" y="101"/>
                  </a:lnTo>
                  <a:lnTo>
                    <a:pt x="454" y="94"/>
                  </a:lnTo>
                  <a:lnTo>
                    <a:pt x="436" y="88"/>
                  </a:lnTo>
                  <a:lnTo>
                    <a:pt x="418" y="85"/>
                  </a:lnTo>
                  <a:lnTo>
                    <a:pt x="397" y="83"/>
                  </a:lnTo>
                  <a:lnTo>
                    <a:pt x="377" y="83"/>
                  </a:lnTo>
                  <a:lnTo>
                    <a:pt x="358" y="83"/>
                  </a:lnTo>
                  <a:lnTo>
                    <a:pt x="334" y="85"/>
                  </a:lnTo>
                  <a:lnTo>
                    <a:pt x="312" y="88"/>
                  </a:lnTo>
                  <a:lnTo>
                    <a:pt x="288" y="94"/>
                  </a:lnTo>
                  <a:lnTo>
                    <a:pt x="264" y="100"/>
                  </a:lnTo>
                  <a:lnTo>
                    <a:pt x="240" y="107"/>
                  </a:lnTo>
                  <a:lnTo>
                    <a:pt x="216" y="116"/>
                  </a:lnTo>
                  <a:lnTo>
                    <a:pt x="194" y="125"/>
                  </a:lnTo>
                  <a:lnTo>
                    <a:pt x="172" y="136"/>
                  </a:lnTo>
                  <a:lnTo>
                    <a:pt x="157" y="144"/>
                  </a:lnTo>
                  <a:lnTo>
                    <a:pt x="146" y="153"/>
                  </a:lnTo>
                  <a:lnTo>
                    <a:pt x="135" y="162"/>
                  </a:lnTo>
                  <a:lnTo>
                    <a:pt x="126" y="171"/>
                  </a:lnTo>
                  <a:lnTo>
                    <a:pt x="115" y="184"/>
                  </a:lnTo>
                  <a:lnTo>
                    <a:pt x="106" y="197"/>
                  </a:lnTo>
                  <a:lnTo>
                    <a:pt x="94" y="214"/>
                  </a:lnTo>
                  <a:lnTo>
                    <a:pt x="83" y="232"/>
                  </a:lnTo>
                  <a:lnTo>
                    <a:pt x="72" y="275"/>
                  </a:lnTo>
                  <a:lnTo>
                    <a:pt x="69" y="321"/>
                  </a:lnTo>
                  <a:lnTo>
                    <a:pt x="69" y="368"/>
                  </a:lnTo>
                  <a:lnTo>
                    <a:pt x="80" y="411"/>
                  </a:lnTo>
                  <a:lnTo>
                    <a:pt x="6" y="4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77" name="Freeform 17"/>
            <p:cNvSpPr>
              <a:spLocks/>
            </p:cNvSpPr>
            <p:nvPr/>
          </p:nvSpPr>
          <p:spPr bwMode="auto">
            <a:xfrm>
              <a:off x="3845" y="2459"/>
              <a:ext cx="1081" cy="1386"/>
            </a:xfrm>
            <a:custGeom>
              <a:avLst/>
              <a:gdLst/>
              <a:ahLst/>
              <a:cxnLst>
                <a:cxn ang="0">
                  <a:pos x="105" y="2179"/>
                </a:cxn>
                <a:cxn ang="0">
                  <a:pos x="26" y="2209"/>
                </a:cxn>
                <a:cxn ang="0">
                  <a:pos x="113" y="2336"/>
                </a:cxn>
                <a:cxn ang="0">
                  <a:pos x="303" y="2310"/>
                </a:cxn>
                <a:cxn ang="0">
                  <a:pos x="329" y="2236"/>
                </a:cxn>
                <a:cxn ang="0">
                  <a:pos x="248" y="2085"/>
                </a:cxn>
                <a:cxn ang="0">
                  <a:pos x="129" y="2076"/>
                </a:cxn>
                <a:cxn ang="0">
                  <a:pos x="133" y="2023"/>
                </a:cxn>
                <a:cxn ang="0">
                  <a:pos x="261" y="2026"/>
                </a:cxn>
                <a:cxn ang="0">
                  <a:pos x="336" y="1827"/>
                </a:cxn>
                <a:cxn ang="0">
                  <a:pos x="676" y="1422"/>
                </a:cxn>
                <a:cxn ang="0">
                  <a:pos x="718" y="1374"/>
                </a:cxn>
                <a:cxn ang="0">
                  <a:pos x="480" y="1347"/>
                </a:cxn>
                <a:cxn ang="0">
                  <a:pos x="526" y="1011"/>
                </a:cxn>
                <a:cxn ang="0">
                  <a:pos x="724" y="1050"/>
                </a:cxn>
                <a:cxn ang="0">
                  <a:pos x="585" y="1070"/>
                </a:cxn>
                <a:cxn ang="0">
                  <a:pos x="517" y="1208"/>
                </a:cxn>
                <a:cxn ang="0">
                  <a:pos x="731" y="1278"/>
                </a:cxn>
                <a:cxn ang="0">
                  <a:pos x="940" y="1194"/>
                </a:cxn>
                <a:cxn ang="0">
                  <a:pos x="929" y="923"/>
                </a:cxn>
                <a:cxn ang="0">
                  <a:pos x="722" y="551"/>
                </a:cxn>
                <a:cxn ang="0">
                  <a:pos x="779" y="448"/>
                </a:cxn>
                <a:cxn ang="0">
                  <a:pos x="909" y="707"/>
                </a:cxn>
                <a:cxn ang="0">
                  <a:pos x="1014" y="899"/>
                </a:cxn>
                <a:cxn ang="0">
                  <a:pos x="1045" y="1096"/>
                </a:cxn>
                <a:cxn ang="0">
                  <a:pos x="1115" y="1072"/>
                </a:cxn>
                <a:cxn ang="0">
                  <a:pos x="1198" y="858"/>
                </a:cxn>
                <a:cxn ang="0">
                  <a:pos x="1246" y="1017"/>
                </a:cxn>
                <a:cxn ang="0">
                  <a:pos x="1106" y="1214"/>
                </a:cxn>
                <a:cxn ang="0">
                  <a:pos x="888" y="1365"/>
                </a:cxn>
                <a:cxn ang="0">
                  <a:pos x="606" y="1623"/>
                </a:cxn>
                <a:cxn ang="0">
                  <a:pos x="477" y="1833"/>
                </a:cxn>
                <a:cxn ang="0">
                  <a:pos x="517" y="2422"/>
                </a:cxn>
                <a:cxn ang="0">
                  <a:pos x="765" y="2562"/>
                </a:cxn>
                <a:cxn ang="0">
                  <a:pos x="1093" y="2651"/>
                </a:cxn>
                <a:cxn ang="0">
                  <a:pos x="1470" y="2691"/>
                </a:cxn>
                <a:cxn ang="0">
                  <a:pos x="1944" y="2527"/>
                </a:cxn>
                <a:cxn ang="0">
                  <a:pos x="2057" y="2153"/>
                </a:cxn>
                <a:cxn ang="0">
                  <a:pos x="1948" y="1733"/>
                </a:cxn>
                <a:cxn ang="0">
                  <a:pos x="1758" y="1428"/>
                </a:cxn>
                <a:cxn ang="0">
                  <a:pos x="1612" y="954"/>
                </a:cxn>
                <a:cxn ang="0">
                  <a:pos x="1723" y="260"/>
                </a:cxn>
                <a:cxn ang="0">
                  <a:pos x="1795" y="87"/>
                </a:cxn>
                <a:cxn ang="0">
                  <a:pos x="2007" y="2"/>
                </a:cxn>
                <a:cxn ang="0">
                  <a:pos x="2096" y="33"/>
                </a:cxn>
                <a:cxn ang="0">
                  <a:pos x="1867" y="140"/>
                </a:cxn>
                <a:cxn ang="0">
                  <a:pos x="1732" y="1153"/>
                </a:cxn>
                <a:cxn ang="0">
                  <a:pos x="2031" y="1662"/>
                </a:cxn>
                <a:cxn ang="0">
                  <a:pos x="2140" y="2139"/>
                </a:cxn>
                <a:cxn ang="0">
                  <a:pos x="2037" y="2489"/>
                </a:cxn>
                <a:cxn ang="0">
                  <a:pos x="1881" y="2667"/>
                </a:cxn>
                <a:cxn ang="0">
                  <a:pos x="1662" y="2758"/>
                </a:cxn>
                <a:cxn ang="0">
                  <a:pos x="1409" y="2771"/>
                </a:cxn>
                <a:cxn ang="0">
                  <a:pos x="1132" y="2741"/>
                </a:cxn>
                <a:cxn ang="0">
                  <a:pos x="951" y="2704"/>
                </a:cxn>
                <a:cxn ang="0">
                  <a:pos x="639" y="2588"/>
                </a:cxn>
                <a:cxn ang="0">
                  <a:pos x="451" y="2456"/>
                </a:cxn>
                <a:cxn ang="0">
                  <a:pos x="320" y="2360"/>
                </a:cxn>
                <a:cxn ang="0">
                  <a:pos x="137" y="2398"/>
                </a:cxn>
                <a:cxn ang="0">
                  <a:pos x="8" y="2279"/>
                </a:cxn>
                <a:cxn ang="0">
                  <a:pos x="32" y="2124"/>
                </a:cxn>
              </a:cxnLst>
              <a:rect l="0" t="0" r="r" b="b"/>
              <a:pathLst>
                <a:path w="2162" h="2772">
                  <a:moveTo>
                    <a:pt x="50" y="2117"/>
                  </a:moveTo>
                  <a:lnTo>
                    <a:pt x="56" y="2159"/>
                  </a:lnTo>
                  <a:lnTo>
                    <a:pt x="78" y="2153"/>
                  </a:lnTo>
                  <a:lnTo>
                    <a:pt x="93" y="2137"/>
                  </a:lnTo>
                  <a:lnTo>
                    <a:pt x="102" y="2117"/>
                  </a:lnTo>
                  <a:lnTo>
                    <a:pt x="107" y="2096"/>
                  </a:lnTo>
                  <a:lnTo>
                    <a:pt x="113" y="2159"/>
                  </a:lnTo>
                  <a:lnTo>
                    <a:pt x="105" y="2179"/>
                  </a:lnTo>
                  <a:lnTo>
                    <a:pt x="96" y="2192"/>
                  </a:lnTo>
                  <a:lnTo>
                    <a:pt x="87" y="2201"/>
                  </a:lnTo>
                  <a:lnTo>
                    <a:pt x="76" y="2207"/>
                  </a:lnTo>
                  <a:lnTo>
                    <a:pt x="65" y="2209"/>
                  </a:lnTo>
                  <a:lnTo>
                    <a:pt x="54" y="2207"/>
                  </a:lnTo>
                  <a:lnTo>
                    <a:pt x="41" y="2205"/>
                  </a:lnTo>
                  <a:lnTo>
                    <a:pt x="30" y="2201"/>
                  </a:lnTo>
                  <a:lnTo>
                    <a:pt x="26" y="2209"/>
                  </a:lnTo>
                  <a:lnTo>
                    <a:pt x="22" y="2220"/>
                  </a:lnTo>
                  <a:lnTo>
                    <a:pt x="22" y="2233"/>
                  </a:lnTo>
                  <a:lnTo>
                    <a:pt x="22" y="2249"/>
                  </a:lnTo>
                  <a:lnTo>
                    <a:pt x="30" y="2271"/>
                  </a:lnTo>
                  <a:lnTo>
                    <a:pt x="43" y="2293"/>
                  </a:lnTo>
                  <a:lnTo>
                    <a:pt x="61" y="2310"/>
                  </a:lnTo>
                  <a:lnTo>
                    <a:pt x="83" y="2325"/>
                  </a:lnTo>
                  <a:lnTo>
                    <a:pt x="113" y="2336"/>
                  </a:lnTo>
                  <a:lnTo>
                    <a:pt x="146" y="2341"/>
                  </a:lnTo>
                  <a:lnTo>
                    <a:pt x="185" y="2343"/>
                  </a:lnTo>
                  <a:lnTo>
                    <a:pt x="229" y="2338"/>
                  </a:lnTo>
                  <a:lnTo>
                    <a:pt x="242" y="2334"/>
                  </a:lnTo>
                  <a:lnTo>
                    <a:pt x="257" y="2328"/>
                  </a:lnTo>
                  <a:lnTo>
                    <a:pt x="273" y="2323"/>
                  </a:lnTo>
                  <a:lnTo>
                    <a:pt x="288" y="2316"/>
                  </a:lnTo>
                  <a:lnTo>
                    <a:pt x="303" y="2310"/>
                  </a:lnTo>
                  <a:lnTo>
                    <a:pt x="318" y="2303"/>
                  </a:lnTo>
                  <a:lnTo>
                    <a:pt x="331" y="2295"/>
                  </a:lnTo>
                  <a:lnTo>
                    <a:pt x="342" y="2288"/>
                  </a:lnTo>
                  <a:lnTo>
                    <a:pt x="340" y="2284"/>
                  </a:lnTo>
                  <a:lnTo>
                    <a:pt x="338" y="2281"/>
                  </a:lnTo>
                  <a:lnTo>
                    <a:pt x="338" y="2277"/>
                  </a:lnTo>
                  <a:lnTo>
                    <a:pt x="336" y="2273"/>
                  </a:lnTo>
                  <a:lnTo>
                    <a:pt x="329" y="2236"/>
                  </a:lnTo>
                  <a:lnTo>
                    <a:pt x="323" y="2198"/>
                  </a:lnTo>
                  <a:lnTo>
                    <a:pt x="318" y="2157"/>
                  </a:lnTo>
                  <a:lnTo>
                    <a:pt x="314" y="2117"/>
                  </a:lnTo>
                  <a:lnTo>
                    <a:pt x="305" y="2109"/>
                  </a:lnTo>
                  <a:lnTo>
                    <a:pt x="292" y="2104"/>
                  </a:lnTo>
                  <a:lnTo>
                    <a:pt x="279" y="2096"/>
                  </a:lnTo>
                  <a:lnTo>
                    <a:pt x="264" y="2091"/>
                  </a:lnTo>
                  <a:lnTo>
                    <a:pt x="248" y="2085"/>
                  </a:lnTo>
                  <a:lnTo>
                    <a:pt x="233" y="2082"/>
                  </a:lnTo>
                  <a:lnTo>
                    <a:pt x="218" y="2078"/>
                  </a:lnTo>
                  <a:lnTo>
                    <a:pt x="203" y="2074"/>
                  </a:lnTo>
                  <a:lnTo>
                    <a:pt x="189" y="2072"/>
                  </a:lnTo>
                  <a:lnTo>
                    <a:pt x="174" y="2072"/>
                  </a:lnTo>
                  <a:lnTo>
                    <a:pt x="159" y="2072"/>
                  </a:lnTo>
                  <a:lnTo>
                    <a:pt x="144" y="2074"/>
                  </a:lnTo>
                  <a:lnTo>
                    <a:pt x="129" y="2076"/>
                  </a:lnTo>
                  <a:lnTo>
                    <a:pt x="117" y="2080"/>
                  </a:lnTo>
                  <a:lnTo>
                    <a:pt x="102" y="2082"/>
                  </a:lnTo>
                  <a:lnTo>
                    <a:pt x="89" y="2085"/>
                  </a:lnTo>
                  <a:lnTo>
                    <a:pt x="81" y="2052"/>
                  </a:lnTo>
                  <a:lnTo>
                    <a:pt x="93" y="2043"/>
                  </a:lnTo>
                  <a:lnTo>
                    <a:pt x="105" y="2036"/>
                  </a:lnTo>
                  <a:lnTo>
                    <a:pt x="118" y="2028"/>
                  </a:lnTo>
                  <a:lnTo>
                    <a:pt x="133" y="2023"/>
                  </a:lnTo>
                  <a:lnTo>
                    <a:pt x="148" y="2019"/>
                  </a:lnTo>
                  <a:lnTo>
                    <a:pt x="165" y="2015"/>
                  </a:lnTo>
                  <a:lnTo>
                    <a:pt x="183" y="2012"/>
                  </a:lnTo>
                  <a:lnTo>
                    <a:pt x="201" y="2012"/>
                  </a:lnTo>
                  <a:lnTo>
                    <a:pt x="216" y="2013"/>
                  </a:lnTo>
                  <a:lnTo>
                    <a:pt x="231" y="2017"/>
                  </a:lnTo>
                  <a:lnTo>
                    <a:pt x="246" y="2021"/>
                  </a:lnTo>
                  <a:lnTo>
                    <a:pt x="261" y="2026"/>
                  </a:lnTo>
                  <a:lnTo>
                    <a:pt x="273" y="2032"/>
                  </a:lnTo>
                  <a:lnTo>
                    <a:pt x="288" y="2037"/>
                  </a:lnTo>
                  <a:lnTo>
                    <a:pt x="299" y="2043"/>
                  </a:lnTo>
                  <a:lnTo>
                    <a:pt x="310" y="2050"/>
                  </a:lnTo>
                  <a:lnTo>
                    <a:pt x="312" y="1995"/>
                  </a:lnTo>
                  <a:lnTo>
                    <a:pt x="316" y="1938"/>
                  </a:lnTo>
                  <a:lnTo>
                    <a:pt x="323" y="1883"/>
                  </a:lnTo>
                  <a:lnTo>
                    <a:pt x="336" y="1827"/>
                  </a:lnTo>
                  <a:lnTo>
                    <a:pt x="353" y="1772"/>
                  </a:lnTo>
                  <a:lnTo>
                    <a:pt x="375" y="1719"/>
                  </a:lnTo>
                  <a:lnTo>
                    <a:pt x="401" y="1665"/>
                  </a:lnTo>
                  <a:lnTo>
                    <a:pt x="434" y="1614"/>
                  </a:lnTo>
                  <a:lnTo>
                    <a:pt x="630" y="1457"/>
                  </a:lnTo>
                  <a:lnTo>
                    <a:pt x="645" y="1446"/>
                  </a:lnTo>
                  <a:lnTo>
                    <a:pt x="659" y="1433"/>
                  </a:lnTo>
                  <a:lnTo>
                    <a:pt x="676" y="1422"/>
                  </a:lnTo>
                  <a:lnTo>
                    <a:pt x="691" y="1411"/>
                  </a:lnTo>
                  <a:lnTo>
                    <a:pt x="705" y="1400"/>
                  </a:lnTo>
                  <a:lnTo>
                    <a:pt x="720" y="1389"/>
                  </a:lnTo>
                  <a:lnTo>
                    <a:pt x="735" y="1378"/>
                  </a:lnTo>
                  <a:lnTo>
                    <a:pt x="750" y="1367"/>
                  </a:lnTo>
                  <a:lnTo>
                    <a:pt x="739" y="1369"/>
                  </a:lnTo>
                  <a:lnTo>
                    <a:pt x="729" y="1372"/>
                  </a:lnTo>
                  <a:lnTo>
                    <a:pt x="718" y="1374"/>
                  </a:lnTo>
                  <a:lnTo>
                    <a:pt x="709" y="1376"/>
                  </a:lnTo>
                  <a:lnTo>
                    <a:pt x="676" y="1382"/>
                  </a:lnTo>
                  <a:lnTo>
                    <a:pt x="641" y="1385"/>
                  </a:lnTo>
                  <a:lnTo>
                    <a:pt x="608" y="1387"/>
                  </a:lnTo>
                  <a:lnTo>
                    <a:pt x="573" y="1383"/>
                  </a:lnTo>
                  <a:lnTo>
                    <a:pt x="539" y="1376"/>
                  </a:lnTo>
                  <a:lnTo>
                    <a:pt x="510" y="1365"/>
                  </a:lnTo>
                  <a:lnTo>
                    <a:pt x="480" y="1347"/>
                  </a:lnTo>
                  <a:lnTo>
                    <a:pt x="456" y="1325"/>
                  </a:lnTo>
                  <a:lnTo>
                    <a:pt x="432" y="1280"/>
                  </a:lnTo>
                  <a:lnTo>
                    <a:pt x="423" y="1229"/>
                  </a:lnTo>
                  <a:lnTo>
                    <a:pt x="425" y="1175"/>
                  </a:lnTo>
                  <a:lnTo>
                    <a:pt x="438" y="1122"/>
                  </a:lnTo>
                  <a:lnTo>
                    <a:pt x="460" y="1074"/>
                  </a:lnTo>
                  <a:lnTo>
                    <a:pt x="489" y="1035"/>
                  </a:lnTo>
                  <a:lnTo>
                    <a:pt x="526" y="1011"/>
                  </a:lnTo>
                  <a:lnTo>
                    <a:pt x="569" y="1002"/>
                  </a:lnTo>
                  <a:lnTo>
                    <a:pt x="595" y="1002"/>
                  </a:lnTo>
                  <a:lnTo>
                    <a:pt x="622" y="1004"/>
                  </a:lnTo>
                  <a:lnTo>
                    <a:pt x="648" y="1006"/>
                  </a:lnTo>
                  <a:lnTo>
                    <a:pt x="672" y="1011"/>
                  </a:lnTo>
                  <a:lnTo>
                    <a:pt x="694" y="1019"/>
                  </a:lnTo>
                  <a:lnTo>
                    <a:pt x="711" y="1032"/>
                  </a:lnTo>
                  <a:lnTo>
                    <a:pt x="724" y="1050"/>
                  </a:lnTo>
                  <a:lnTo>
                    <a:pt x="729" y="1074"/>
                  </a:lnTo>
                  <a:lnTo>
                    <a:pt x="724" y="1072"/>
                  </a:lnTo>
                  <a:lnTo>
                    <a:pt x="709" y="1068"/>
                  </a:lnTo>
                  <a:lnTo>
                    <a:pt x="689" y="1063"/>
                  </a:lnTo>
                  <a:lnTo>
                    <a:pt x="665" y="1059"/>
                  </a:lnTo>
                  <a:lnTo>
                    <a:pt x="637" y="1057"/>
                  </a:lnTo>
                  <a:lnTo>
                    <a:pt x="609" y="1061"/>
                  </a:lnTo>
                  <a:lnTo>
                    <a:pt x="585" y="1070"/>
                  </a:lnTo>
                  <a:lnTo>
                    <a:pt x="567" y="1089"/>
                  </a:lnTo>
                  <a:lnTo>
                    <a:pt x="560" y="1098"/>
                  </a:lnTo>
                  <a:lnTo>
                    <a:pt x="552" y="1113"/>
                  </a:lnTo>
                  <a:lnTo>
                    <a:pt x="543" y="1131"/>
                  </a:lnTo>
                  <a:lnTo>
                    <a:pt x="534" y="1151"/>
                  </a:lnTo>
                  <a:lnTo>
                    <a:pt x="526" y="1172"/>
                  </a:lnTo>
                  <a:lnTo>
                    <a:pt x="519" y="1190"/>
                  </a:lnTo>
                  <a:lnTo>
                    <a:pt x="517" y="1208"/>
                  </a:lnTo>
                  <a:lnTo>
                    <a:pt x="517" y="1221"/>
                  </a:lnTo>
                  <a:lnTo>
                    <a:pt x="530" y="1253"/>
                  </a:lnTo>
                  <a:lnTo>
                    <a:pt x="552" y="1273"/>
                  </a:lnTo>
                  <a:lnTo>
                    <a:pt x="582" y="1286"/>
                  </a:lnTo>
                  <a:lnTo>
                    <a:pt x="617" y="1291"/>
                  </a:lnTo>
                  <a:lnTo>
                    <a:pt x="654" y="1291"/>
                  </a:lnTo>
                  <a:lnTo>
                    <a:pt x="693" y="1286"/>
                  </a:lnTo>
                  <a:lnTo>
                    <a:pt x="731" y="1278"/>
                  </a:lnTo>
                  <a:lnTo>
                    <a:pt x="766" y="1271"/>
                  </a:lnTo>
                  <a:lnTo>
                    <a:pt x="794" y="1264"/>
                  </a:lnTo>
                  <a:lnTo>
                    <a:pt x="822" y="1256"/>
                  </a:lnTo>
                  <a:lnTo>
                    <a:pt x="846" y="1247"/>
                  </a:lnTo>
                  <a:lnTo>
                    <a:pt x="872" y="1236"/>
                  </a:lnTo>
                  <a:lnTo>
                    <a:pt x="896" y="1223"/>
                  </a:lnTo>
                  <a:lnTo>
                    <a:pt x="918" y="1210"/>
                  </a:lnTo>
                  <a:lnTo>
                    <a:pt x="940" y="1194"/>
                  </a:lnTo>
                  <a:lnTo>
                    <a:pt x="962" y="1175"/>
                  </a:lnTo>
                  <a:lnTo>
                    <a:pt x="977" y="1155"/>
                  </a:lnTo>
                  <a:lnTo>
                    <a:pt x="981" y="1138"/>
                  </a:lnTo>
                  <a:lnTo>
                    <a:pt x="981" y="1126"/>
                  </a:lnTo>
                  <a:lnTo>
                    <a:pt x="981" y="1111"/>
                  </a:lnTo>
                  <a:lnTo>
                    <a:pt x="975" y="1046"/>
                  </a:lnTo>
                  <a:lnTo>
                    <a:pt x="957" y="984"/>
                  </a:lnTo>
                  <a:lnTo>
                    <a:pt x="929" y="923"/>
                  </a:lnTo>
                  <a:lnTo>
                    <a:pt x="894" y="862"/>
                  </a:lnTo>
                  <a:lnTo>
                    <a:pt x="855" y="801"/>
                  </a:lnTo>
                  <a:lnTo>
                    <a:pt x="816" y="741"/>
                  </a:lnTo>
                  <a:lnTo>
                    <a:pt x="779" y="678"/>
                  </a:lnTo>
                  <a:lnTo>
                    <a:pt x="746" y="615"/>
                  </a:lnTo>
                  <a:lnTo>
                    <a:pt x="737" y="597"/>
                  </a:lnTo>
                  <a:lnTo>
                    <a:pt x="729" y="575"/>
                  </a:lnTo>
                  <a:lnTo>
                    <a:pt x="722" y="551"/>
                  </a:lnTo>
                  <a:lnTo>
                    <a:pt x="713" y="525"/>
                  </a:lnTo>
                  <a:lnTo>
                    <a:pt x="705" y="497"/>
                  </a:lnTo>
                  <a:lnTo>
                    <a:pt x="700" y="473"/>
                  </a:lnTo>
                  <a:lnTo>
                    <a:pt x="694" y="450"/>
                  </a:lnTo>
                  <a:lnTo>
                    <a:pt x="689" y="429"/>
                  </a:lnTo>
                  <a:lnTo>
                    <a:pt x="763" y="411"/>
                  </a:lnTo>
                  <a:lnTo>
                    <a:pt x="768" y="424"/>
                  </a:lnTo>
                  <a:lnTo>
                    <a:pt x="779" y="448"/>
                  </a:lnTo>
                  <a:lnTo>
                    <a:pt x="794" y="481"/>
                  </a:lnTo>
                  <a:lnTo>
                    <a:pt x="811" y="518"/>
                  </a:lnTo>
                  <a:lnTo>
                    <a:pt x="829" y="558"/>
                  </a:lnTo>
                  <a:lnTo>
                    <a:pt x="848" y="597"/>
                  </a:lnTo>
                  <a:lnTo>
                    <a:pt x="864" y="630"/>
                  </a:lnTo>
                  <a:lnTo>
                    <a:pt x="879" y="656"/>
                  </a:lnTo>
                  <a:lnTo>
                    <a:pt x="894" y="682"/>
                  </a:lnTo>
                  <a:lnTo>
                    <a:pt x="909" y="707"/>
                  </a:lnTo>
                  <a:lnTo>
                    <a:pt x="923" y="731"/>
                  </a:lnTo>
                  <a:lnTo>
                    <a:pt x="938" y="757"/>
                  </a:lnTo>
                  <a:lnTo>
                    <a:pt x="953" y="783"/>
                  </a:lnTo>
                  <a:lnTo>
                    <a:pt x="968" y="809"/>
                  </a:lnTo>
                  <a:lnTo>
                    <a:pt x="982" y="836"/>
                  </a:lnTo>
                  <a:lnTo>
                    <a:pt x="995" y="862"/>
                  </a:lnTo>
                  <a:lnTo>
                    <a:pt x="1005" y="881"/>
                  </a:lnTo>
                  <a:lnTo>
                    <a:pt x="1014" y="899"/>
                  </a:lnTo>
                  <a:lnTo>
                    <a:pt x="1023" y="919"/>
                  </a:lnTo>
                  <a:lnTo>
                    <a:pt x="1030" y="940"/>
                  </a:lnTo>
                  <a:lnTo>
                    <a:pt x="1038" y="962"/>
                  </a:lnTo>
                  <a:lnTo>
                    <a:pt x="1045" y="982"/>
                  </a:lnTo>
                  <a:lnTo>
                    <a:pt x="1051" y="1002"/>
                  </a:lnTo>
                  <a:lnTo>
                    <a:pt x="1053" y="1021"/>
                  </a:lnTo>
                  <a:lnTo>
                    <a:pt x="1053" y="1059"/>
                  </a:lnTo>
                  <a:lnTo>
                    <a:pt x="1045" y="1096"/>
                  </a:lnTo>
                  <a:lnTo>
                    <a:pt x="1030" y="1131"/>
                  </a:lnTo>
                  <a:lnTo>
                    <a:pt x="1014" y="1164"/>
                  </a:lnTo>
                  <a:lnTo>
                    <a:pt x="1036" y="1148"/>
                  </a:lnTo>
                  <a:lnTo>
                    <a:pt x="1056" y="1131"/>
                  </a:lnTo>
                  <a:lnTo>
                    <a:pt x="1075" y="1116"/>
                  </a:lnTo>
                  <a:lnTo>
                    <a:pt x="1089" y="1102"/>
                  </a:lnTo>
                  <a:lnTo>
                    <a:pt x="1102" y="1087"/>
                  </a:lnTo>
                  <a:lnTo>
                    <a:pt x="1115" y="1072"/>
                  </a:lnTo>
                  <a:lnTo>
                    <a:pt x="1126" y="1056"/>
                  </a:lnTo>
                  <a:lnTo>
                    <a:pt x="1137" y="1037"/>
                  </a:lnTo>
                  <a:lnTo>
                    <a:pt x="1152" y="1008"/>
                  </a:lnTo>
                  <a:lnTo>
                    <a:pt x="1165" y="975"/>
                  </a:lnTo>
                  <a:lnTo>
                    <a:pt x="1176" y="941"/>
                  </a:lnTo>
                  <a:lnTo>
                    <a:pt x="1185" y="910"/>
                  </a:lnTo>
                  <a:lnTo>
                    <a:pt x="1193" y="882"/>
                  </a:lnTo>
                  <a:lnTo>
                    <a:pt x="1198" y="858"/>
                  </a:lnTo>
                  <a:lnTo>
                    <a:pt x="1200" y="844"/>
                  </a:lnTo>
                  <a:lnTo>
                    <a:pt x="1202" y="838"/>
                  </a:lnTo>
                  <a:lnTo>
                    <a:pt x="1285" y="322"/>
                  </a:lnTo>
                  <a:lnTo>
                    <a:pt x="1329" y="46"/>
                  </a:lnTo>
                  <a:lnTo>
                    <a:pt x="1405" y="57"/>
                  </a:lnTo>
                  <a:lnTo>
                    <a:pt x="1365" y="313"/>
                  </a:lnTo>
                  <a:lnTo>
                    <a:pt x="1254" y="1008"/>
                  </a:lnTo>
                  <a:lnTo>
                    <a:pt x="1246" y="1017"/>
                  </a:lnTo>
                  <a:lnTo>
                    <a:pt x="1239" y="1035"/>
                  </a:lnTo>
                  <a:lnTo>
                    <a:pt x="1228" y="1057"/>
                  </a:lnTo>
                  <a:lnTo>
                    <a:pt x="1213" y="1083"/>
                  </a:lnTo>
                  <a:lnTo>
                    <a:pt x="1195" y="1115"/>
                  </a:lnTo>
                  <a:lnTo>
                    <a:pt x="1173" y="1146"/>
                  </a:lnTo>
                  <a:lnTo>
                    <a:pt x="1143" y="1179"/>
                  </a:lnTo>
                  <a:lnTo>
                    <a:pt x="1110" y="1210"/>
                  </a:lnTo>
                  <a:lnTo>
                    <a:pt x="1106" y="1214"/>
                  </a:lnTo>
                  <a:lnTo>
                    <a:pt x="1095" y="1221"/>
                  </a:lnTo>
                  <a:lnTo>
                    <a:pt x="1077" y="1232"/>
                  </a:lnTo>
                  <a:lnTo>
                    <a:pt x="1054" y="1247"/>
                  </a:lnTo>
                  <a:lnTo>
                    <a:pt x="1029" y="1264"/>
                  </a:lnTo>
                  <a:lnTo>
                    <a:pt x="997" y="1286"/>
                  </a:lnTo>
                  <a:lnTo>
                    <a:pt x="964" y="1310"/>
                  </a:lnTo>
                  <a:lnTo>
                    <a:pt x="927" y="1336"/>
                  </a:lnTo>
                  <a:lnTo>
                    <a:pt x="888" y="1365"/>
                  </a:lnTo>
                  <a:lnTo>
                    <a:pt x="848" y="1396"/>
                  </a:lnTo>
                  <a:lnTo>
                    <a:pt x="805" y="1431"/>
                  </a:lnTo>
                  <a:lnTo>
                    <a:pt x="765" y="1466"/>
                  </a:lnTo>
                  <a:lnTo>
                    <a:pt x="722" y="1503"/>
                  </a:lnTo>
                  <a:lnTo>
                    <a:pt x="683" y="1542"/>
                  </a:lnTo>
                  <a:lnTo>
                    <a:pt x="645" y="1581"/>
                  </a:lnTo>
                  <a:lnTo>
                    <a:pt x="608" y="1621"/>
                  </a:lnTo>
                  <a:lnTo>
                    <a:pt x="606" y="1623"/>
                  </a:lnTo>
                  <a:lnTo>
                    <a:pt x="600" y="1628"/>
                  </a:lnTo>
                  <a:lnTo>
                    <a:pt x="589" y="1636"/>
                  </a:lnTo>
                  <a:lnTo>
                    <a:pt x="578" y="1649"/>
                  </a:lnTo>
                  <a:lnTo>
                    <a:pt x="563" y="1665"/>
                  </a:lnTo>
                  <a:lnTo>
                    <a:pt x="547" y="1686"/>
                  </a:lnTo>
                  <a:lnTo>
                    <a:pt x="528" y="1709"/>
                  </a:lnTo>
                  <a:lnTo>
                    <a:pt x="510" y="1739"/>
                  </a:lnTo>
                  <a:lnTo>
                    <a:pt x="477" y="1833"/>
                  </a:lnTo>
                  <a:lnTo>
                    <a:pt x="451" y="1923"/>
                  </a:lnTo>
                  <a:lnTo>
                    <a:pt x="432" y="2012"/>
                  </a:lnTo>
                  <a:lnTo>
                    <a:pt x="423" y="2096"/>
                  </a:lnTo>
                  <a:lnTo>
                    <a:pt x="425" y="2177"/>
                  </a:lnTo>
                  <a:lnTo>
                    <a:pt x="438" y="2257"/>
                  </a:lnTo>
                  <a:lnTo>
                    <a:pt x="464" y="2332"/>
                  </a:lnTo>
                  <a:lnTo>
                    <a:pt x="502" y="2404"/>
                  </a:lnTo>
                  <a:lnTo>
                    <a:pt x="517" y="2422"/>
                  </a:lnTo>
                  <a:lnTo>
                    <a:pt x="536" y="2443"/>
                  </a:lnTo>
                  <a:lnTo>
                    <a:pt x="558" y="2461"/>
                  </a:lnTo>
                  <a:lnTo>
                    <a:pt x="585" y="2479"/>
                  </a:lnTo>
                  <a:lnTo>
                    <a:pt x="615" y="2496"/>
                  </a:lnTo>
                  <a:lnTo>
                    <a:pt x="648" y="2514"/>
                  </a:lnTo>
                  <a:lnTo>
                    <a:pt x="685" y="2531"/>
                  </a:lnTo>
                  <a:lnTo>
                    <a:pt x="724" y="2548"/>
                  </a:lnTo>
                  <a:lnTo>
                    <a:pt x="765" y="2562"/>
                  </a:lnTo>
                  <a:lnTo>
                    <a:pt x="807" y="2577"/>
                  </a:lnTo>
                  <a:lnTo>
                    <a:pt x="851" y="2592"/>
                  </a:lnTo>
                  <a:lnTo>
                    <a:pt x="897" y="2605"/>
                  </a:lnTo>
                  <a:lnTo>
                    <a:pt x="944" y="2618"/>
                  </a:lnTo>
                  <a:lnTo>
                    <a:pt x="992" y="2629"/>
                  </a:lnTo>
                  <a:lnTo>
                    <a:pt x="1040" y="2640"/>
                  </a:lnTo>
                  <a:lnTo>
                    <a:pt x="1088" y="2649"/>
                  </a:lnTo>
                  <a:lnTo>
                    <a:pt x="1093" y="2651"/>
                  </a:lnTo>
                  <a:lnTo>
                    <a:pt x="1113" y="2654"/>
                  </a:lnTo>
                  <a:lnTo>
                    <a:pt x="1141" y="2660"/>
                  </a:lnTo>
                  <a:lnTo>
                    <a:pt x="1180" y="2667"/>
                  </a:lnTo>
                  <a:lnTo>
                    <a:pt x="1228" y="2673"/>
                  </a:lnTo>
                  <a:lnTo>
                    <a:pt x="1281" y="2680"/>
                  </a:lnTo>
                  <a:lnTo>
                    <a:pt x="1341" y="2686"/>
                  </a:lnTo>
                  <a:lnTo>
                    <a:pt x="1403" y="2689"/>
                  </a:lnTo>
                  <a:lnTo>
                    <a:pt x="1470" y="2691"/>
                  </a:lnTo>
                  <a:lnTo>
                    <a:pt x="1538" y="2689"/>
                  </a:lnTo>
                  <a:lnTo>
                    <a:pt x="1606" y="2686"/>
                  </a:lnTo>
                  <a:lnTo>
                    <a:pt x="1673" y="2675"/>
                  </a:lnTo>
                  <a:lnTo>
                    <a:pt x="1739" y="2660"/>
                  </a:lnTo>
                  <a:lnTo>
                    <a:pt x="1800" y="2640"/>
                  </a:lnTo>
                  <a:lnTo>
                    <a:pt x="1857" y="2614"/>
                  </a:lnTo>
                  <a:lnTo>
                    <a:pt x="1907" y="2579"/>
                  </a:lnTo>
                  <a:lnTo>
                    <a:pt x="1944" y="2527"/>
                  </a:lnTo>
                  <a:lnTo>
                    <a:pt x="1974" y="2479"/>
                  </a:lnTo>
                  <a:lnTo>
                    <a:pt x="2000" y="2433"/>
                  </a:lnTo>
                  <a:lnTo>
                    <a:pt x="2018" y="2389"/>
                  </a:lnTo>
                  <a:lnTo>
                    <a:pt x="2033" y="2347"/>
                  </a:lnTo>
                  <a:lnTo>
                    <a:pt x="2044" y="2303"/>
                  </a:lnTo>
                  <a:lnTo>
                    <a:pt x="2051" y="2260"/>
                  </a:lnTo>
                  <a:lnTo>
                    <a:pt x="2055" y="2216"/>
                  </a:lnTo>
                  <a:lnTo>
                    <a:pt x="2057" y="2153"/>
                  </a:lnTo>
                  <a:lnTo>
                    <a:pt x="2059" y="2091"/>
                  </a:lnTo>
                  <a:lnTo>
                    <a:pt x="2055" y="2028"/>
                  </a:lnTo>
                  <a:lnTo>
                    <a:pt x="2048" y="1966"/>
                  </a:lnTo>
                  <a:lnTo>
                    <a:pt x="2035" y="1905"/>
                  </a:lnTo>
                  <a:lnTo>
                    <a:pt x="2016" y="1846"/>
                  </a:lnTo>
                  <a:lnTo>
                    <a:pt x="1989" y="1791"/>
                  </a:lnTo>
                  <a:lnTo>
                    <a:pt x="1952" y="1739"/>
                  </a:lnTo>
                  <a:lnTo>
                    <a:pt x="1948" y="1733"/>
                  </a:lnTo>
                  <a:lnTo>
                    <a:pt x="1939" y="1719"/>
                  </a:lnTo>
                  <a:lnTo>
                    <a:pt x="1922" y="1697"/>
                  </a:lnTo>
                  <a:lnTo>
                    <a:pt x="1902" y="1665"/>
                  </a:lnTo>
                  <a:lnTo>
                    <a:pt x="1878" y="1627"/>
                  </a:lnTo>
                  <a:lnTo>
                    <a:pt x="1850" y="1584"/>
                  </a:lnTo>
                  <a:lnTo>
                    <a:pt x="1821" y="1536"/>
                  </a:lnTo>
                  <a:lnTo>
                    <a:pt x="1789" y="1483"/>
                  </a:lnTo>
                  <a:lnTo>
                    <a:pt x="1758" y="1428"/>
                  </a:lnTo>
                  <a:lnTo>
                    <a:pt x="1726" y="1371"/>
                  </a:lnTo>
                  <a:lnTo>
                    <a:pt x="1697" y="1313"/>
                  </a:lnTo>
                  <a:lnTo>
                    <a:pt x="1669" y="1255"/>
                  </a:lnTo>
                  <a:lnTo>
                    <a:pt x="1645" y="1197"/>
                  </a:lnTo>
                  <a:lnTo>
                    <a:pt x="1625" y="1142"/>
                  </a:lnTo>
                  <a:lnTo>
                    <a:pt x="1608" y="1089"/>
                  </a:lnTo>
                  <a:lnTo>
                    <a:pt x="1599" y="1039"/>
                  </a:lnTo>
                  <a:lnTo>
                    <a:pt x="1612" y="954"/>
                  </a:lnTo>
                  <a:lnTo>
                    <a:pt x="1625" y="860"/>
                  </a:lnTo>
                  <a:lnTo>
                    <a:pt x="1641" y="759"/>
                  </a:lnTo>
                  <a:lnTo>
                    <a:pt x="1656" y="656"/>
                  </a:lnTo>
                  <a:lnTo>
                    <a:pt x="1673" y="555"/>
                  </a:lnTo>
                  <a:lnTo>
                    <a:pt x="1688" y="457"/>
                  </a:lnTo>
                  <a:lnTo>
                    <a:pt x="1702" y="368"/>
                  </a:lnTo>
                  <a:lnTo>
                    <a:pt x="1715" y="293"/>
                  </a:lnTo>
                  <a:lnTo>
                    <a:pt x="1723" y="260"/>
                  </a:lnTo>
                  <a:lnTo>
                    <a:pt x="1730" y="227"/>
                  </a:lnTo>
                  <a:lnTo>
                    <a:pt x="1737" y="199"/>
                  </a:lnTo>
                  <a:lnTo>
                    <a:pt x="1741" y="186"/>
                  </a:lnTo>
                  <a:lnTo>
                    <a:pt x="1750" y="164"/>
                  </a:lnTo>
                  <a:lnTo>
                    <a:pt x="1760" y="144"/>
                  </a:lnTo>
                  <a:lnTo>
                    <a:pt x="1771" y="123"/>
                  </a:lnTo>
                  <a:lnTo>
                    <a:pt x="1782" y="105"/>
                  </a:lnTo>
                  <a:lnTo>
                    <a:pt x="1795" y="87"/>
                  </a:lnTo>
                  <a:lnTo>
                    <a:pt x="1809" y="70"/>
                  </a:lnTo>
                  <a:lnTo>
                    <a:pt x="1828" y="55"/>
                  </a:lnTo>
                  <a:lnTo>
                    <a:pt x="1848" y="41"/>
                  </a:lnTo>
                  <a:lnTo>
                    <a:pt x="1872" y="30"/>
                  </a:lnTo>
                  <a:lnTo>
                    <a:pt x="1898" y="18"/>
                  </a:lnTo>
                  <a:lnTo>
                    <a:pt x="1929" y="11"/>
                  </a:lnTo>
                  <a:lnTo>
                    <a:pt x="1966" y="6"/>
                  </a:lnTo>
                  <a:lnTo>
                    <a:pt x="2007" y="2"/>
                  </a:lnTo>
                  <a:lnTo>
                    <a:pt x="2053" y="0"/>
                  </a:lnTo>
                  <a:lnTo>
                    <a:pt x="2105" y="2"/>
                  </a:lnTo>
                  <a:lnTo>
                    <a:pt x="2162" y="7"/>
                  </a:lnTo>
                  <a:lnTo>
                    <a:pt x="2158" y="9"/>
                  </a:lnTo>
                  <a:lnTo>
                    <a:pt x="2149" y="11"/>
                  </a:lnTo>
                  <a:lnTo>
                    <a:pt x="2136" y="17"/>
                  </a:lnTo>
                  <a:lnTo>
                    <a:pt x="2118" y="24"/>
                  </a:lnTo>
                  <a:lnTo>
                    <a:pt x="2096" y="33"/>
                  </a:lnTo>
                  <a:lnTo>
                    <a:pt x="2070" y="44"/>
                  </a:lnTo>
                  <a:lnTo>
                    <a:pt x="2042" y="55"/>
                  </a:lnTo>
                  <a:lnTo>
                    <a:pt x="2013" y="68"/>
                  </a:lnTo>
                  <a:lnTo>
                    <a:pt x="1983" y="81"/>
                  </a:lnTo>
                  <a:lnTo>
                    <a:pt x="1952" y="96"/>
                  </a:lnTo>
                  <a:lnTo>
                    <a:pt x="1922" y="111"/>
                  </a:lnTo>
                  <a:lnTo>
                    <a:pt x="1893" y="125"/>
                  </a:lnTo>
                  <a:lnTo>
                    <a:pt x="1867" y="140"/>
                  </a:lnTo>
                  <a:lnTo>
                    <a:pt x="1843" y="155"/>
                  </a:lnTo>
                  <a:lnTo>
                    <a:pt x="1821" y="170"/>
                  </a:lnTo>
                  <a:lnTo>
                    <a:pt x="1804" y="184"/>
                  </a:lnTo>
                  <a:lnTo>
                    <a:pt x="1785" y="293"/>
                  </a:lnTo>
                  <a:lnTo>
                    <a:pt x="1677" y="954"/>
                  </a:lnTo>
                  <a:lnTo>
                    <a:pt x="1689" y="1022"/>
                  </a:lnTo>
                  <a:lnTo>
                    <a:pt x="1708" y="1089"/>
                  </a:lnTo>
                  <a:lnTo>
                    <a:pt x="1732" y="1153"/>
                  </a:lnTo>
                  <a:lnTo>
                    <a:pt x="1760" y="1214"/>
                  </a:lnTo>
                  <a:lnTo>
                    <a:pt x="1791" y="1275"/>
                  </a:lnTo>
                  <a:lnTo>
                    <a:pt x="1826" y="1334"/>
                  </a:lnTo>
                  <a:lnTo>
                    <a:pt x="1861" y="1393"/>
                  </a:lnTo>
                  <a:lnTo>
                    <a:pt x="1898" y="1450"/>
                  </a:lnTo>
                  <a:lnTo>
                    <a:pt x="1946" y="1520"/>
                  </a:lnTo>
                  <a:lnTo>
                    <a:pt x="1990" y="1590"/>
                  </a:lnTo>
                  <a:lnTo>
                    <a:pt x="2031" y="1662"/>
                  </a:lnTo>
                  <a:lnTo>
                    <a:pt x="2066" y="1730"/>
                  </a:lnTo>
                  <a:lnTo>
                    <a:pt x="2094" y="1796"/>
                  </a:lnTo>
                  <a:lnTo>
                    <a:pt x="2116" y="1857"/>
                  </a:lnTo>
                  <a:lnTo>
                    <a:pt x="2131" y="1912"/>
                  </a:lnTo>
                  <a:lnTo>
                    <a:pt x="2138" y="1960"/>
                  </a:lnTo>
                  <a:lnTo>
                    <a:pt x="2142" y="2021"/>
                  </a:lnTo>
                  <a:lnTo>
                    <a:pt x="2142" y="2080"/>
                  </a:lnTo>
                  <a:lnTo>
                    <a:pt x="2140" y="2139"/>
                  </a:lnTo>
                  <a:lnTo>
                    <a:pt x="2136" y="2194"/>
                  </a:lnTo>
                  <a:lnTo>
                    <a:pt x="2129" y="2251"/>
                  </a:lnTo>
                  <a:lnTo>
                    <a:pt x="2116" y="2306"/>
                  </a:lnTo>
                  <a:lnTo>
                    <a:pt x="2097" y="2362"/>
                  </a:lnTo>
                  <a:lnTo>
                    <a:pt x="2073" y="2417"/>
                  </a:lnTo>
                  <a:lnTo>
                    <a:pt x="2062" y="2439"/>
                  </a:lnTo>
                  <a:lnTo>
                    <a:pt x="2049" y="2463"/>
                  </a:lnTo>
                  <a:lnTo>
                    <a:pt x="2037" y="2489"/>
                  </a:lnTo>
                  <a:lnTo>
                    <a:pt x="2022" y="2513"/>
                  </a:lnTo>
                  <a:lnTo>
                    <a:pt x="2005" y="2538"/>
                  </a:lnTo>
                  <a:lnTo>
                    <a:pt x="1989" y="2562"/>
                  </a:lnTo>
                  <a:lnTo>
                    <a:pt x="1974" y="2583"/>
                  </a:lnTo>
                  <a:lnTo>
                    <a:pt x="1957" y="2603"/>
                  </a:lnTo>
                  <a:lnTo>
                    <a:pt x="1931" y="2627"/>
                  </a:lnTo>
                  <a:lnTo>
                    <a:pt x="1905" y="2647"/>
                  </a:lnTo>
                  <a:lnTo>
                    <a:pt x="1881" y="2667"/>
                  </a:lnTo>
                  <a:lnTo>
                    <a:pt x="1856" y="2684"/>
                  </a:lnTo>
                  <a:lnTo>
                    <a:pt x="1828" y="2699"/>
                  </a:lnTo>
                  <a:lnTo>
                    <a:pt x="1802" y="2713"/>
                  </a:lnTo>
                  <a:lnTo>
                    <a:pt x="1774" y="2724"/>
                  </a:lnTo>
                  <a:lnTo>
                    <a:pt x="1749" y="2736"/>
                  </a:lnTo>
                  <a:lnTo>
                    <a:pt x="1721" y="2745"/>
                  </a:lnTo>
                  <a:lnTo>
                    <a:pt x="1691" y="2752"/>
                  </a:lnTo>
                  <a:lnTo>
                    <a:pt x="1662" y="2758"/>
                  </a:lnTo>
                  <a:lnTo>
                    <a:pt x="1632" y="2763"/>
                  </a:lnTo>
                  <a:lnTo>
                    <a:pt x="1603" y="2767"/>
                  </a:lnTo>
                  <a:lnTo>
                    <a:pt x="1571" y="2769"/>
                  </a:lnTo>
                  <a:lnTo>
                    <a:pt x="1540" y="2771"/>
                  </a:lnTo>
                  <a:lnTo>
                    <a:pt x="1507" y="2772"/>
                  </a:lnTo>
                  <a:lnTo>
                    <a:pt x="1477" y="2772"/>
                  </a:lnTo>
                  <a:lnTo>
                    <a:pt x="1444" y="2772"/>
                  </a:lnTo>
                  <a:lnTo>
                    <a:pt x="1409" y="2771"/>
                  </a:lnTo>
                  <a:lnTo>
                    <a:pt x="1374" y="2767"/>
                  </a:lnTo>
                  <a:lnTo>
                    <a:pt x="1337" y="2765"/>
                  </a:lnTo>
                  <a:lnTo>
                    <a:pt x="1300" y="2761"/>
                  </a:lnTo>
                  <a:lnTo>
                    <a:pt x="1263" y="2756"/>
                  </a:lnTo>
                  <a:lnTo>
                    <a:pt x="1226" y="2752"/>
                  </a:lnTo>
                  <a:lnTo>
                    <a:pt x="1193" y="2748"/>
                  </a:lnTo>
                  <a:lnTo>
                    <a:pt x="1161" y="2745"/>
                  </a:lnTo>
                  <a:lnTo>
                    <a:pt x="1132" y="2741"/>
                  </a:lnTo>
                  <a:lnTo>
                    <a:pt x="1108" y="2737"/>
                  </a:lnTo>
                  <a:lnTo>
                    <a:pt x="1086" y="2734"/>
                  </a:lnTo>
                  <a:lnTo>
                    <a:pt x="1071" y="2732"/>
                  </a:lnTo>
                  <a:lnTo>
                    <a:pt x="1062" y="2730"/>
                  </a:lnTo>
                  <a:lnTo>
                    <a:pt x="1058" y="2730"/>
                  </a:lnTo>
                  <a:lnTo>
                    <a:pt x="1025" y="2723"/>
                  </a:lnTo>
                  <a:lnTo>
                    <a:pt x="990" y="2713"/>
                  </a:lnTo>
                  <a:lnTo>
                    <a:pt x="951" y="2704"/>
                  </a:lnTo>
                  <a:lnTo>
                    <a:pt x="912" y="2691"/>
                  </a:lnTo>
                  <a:lnTo>
                    <a:pt x="872" y="2678"/>
                  </a:lnTo>
                  <a:lnTo>
                    <a:pt x="831" y="2666"/>
                  </a:lnTo>
                  <a:lnTo>
                    <a:pt x="790" y="2651"/>
                  </a:lnTo>
                  <a:lnTo>
                    <a:pt x="750" y="2634"/>
                  </a:lnTo>
                  <a:lnTo>
                    <a:pt x="711" y="2619"/>
                  </a:lnTo>
                  <a:lnTo>
                    <a:pt x="674" y="2603"/>
                  </a:lnTo>
                  <a:lnTo>
                    <a:pt x="639" y="2588"/>
                  </a:lnTo>
                  <a:lnTo>
                    <a:pt x="608" y="2573"/>
                  </a:lnTo>
                  <a:lnTo>
                    <a:pt x="578" y="2559"/>
                  </a:lnTo>
                  <a:lnTo>
                    <a:pt x="552" y="2546"/>
                  </a:lnTo>
                  <a:lnTo>
                    <a:pt x="532" y="2533"/>
                  </a:lnTo>
                  <a:lnTo>
                    <a:pt x="517" y="2522"/>
                  </a:lnTo>
                  <a:lnTo>
                    <a:pt x="495" y="2502"/>
                  </a:lnTo>
                  <a:lnTo>
                    <a:pt x="473" y="2479"/>
                  </a:lnTo>
                  <a:lnTo>
                    <a:pt x="451" y="2456"/>
                  </a:lnTo>
                  <a:lnTo>
                    <a:pt x="429" y="2430"/>
                  </a:lnTo>
                  <a:lnTo>
                    <a:pt x="408" y="2404"/>
                  </a:lnTo>
                  <a:lnTo>
                    <a:pt x="390" y="2378"/>
                  </a:lnTo>
                  <a:lnTo>
                    <a:pt x="375" y="2352"/>
                  </a:lnTo>
                  <a:lnTo>
                    <a:pt x="360" y="2328"/>
                  </a:lnTo>
                  <a:lnTo>
                    <a:pt x="347" y="2339"/>
                  </a:lnTo>
                  <a:lnTo>
                    <a:pt x="334" y="2351"/>
                  </a:lnTo>
                  <a:lnTo>
                    <a:pt x="320" y="2360"/>
                  </a:lnTo>
                  <a:lnTo>
                    <a:pt x="303" y="2369"/>
                  </a:lnTo>
                  <a:lnTo>
                    <a:pt x="286" y="2378"/>
                  </a:lnTo>
                  <a:lnTo>
                    <a:pt x="272" y="2386"/>
                  </a:lnTo>
                  <a:lnTo>
                    <a:pt x="255" y="2393"/>
                  </a:lnTo>
                  <a:lnTo>
                    <a:pt x="240" y="2398"/>
                  </a:lnTo>
                  <a:lnTo>
                    <a:pt x="203" y="2402"/>
                  </a:lnTo>
                  <a:lnTo>
                    <a:pt x="168" y="2402"/>
                  </a:lnTo>
                  <a:lnTo>
                    <a:pt x="137" y="2398"/>
                  </a:lnTo>
                  <a:lnTo>
                    <a:pt x="109" y="2391"/>
                  </a:lnTo>
                  <a:lnTo>
                    <a:pt x="83" y="2382"/>
                  </a:lnTo>
                  <a:lnTo>
                    <a:pt x="61" y="2369"/>
                  </a:lnTo>
                  <a:lnTo>
                    <a:pt x="45" y="2354"/>
                  </a:lnTo>
                  <a:lnTo>
                    <a:pt x="32" y="2336"/>
                  </a:lnTo>
                  <a:lnTo>
                    <a:pt x="21" y="2317"/>
                  </a:lnTo>
                  <a:lnTo>
                    <a:pt x="13" y="2299"/>
                  </a:lnTo>
                  <a:lnTo>
                    <a:pt x="8" y="2279"/>
                  </a:lnTo>
                  <a:lnTo>
                    <a:pt x="4" y="2257"/>
                  </a:lnTo>
                  <a:lnTo>
                    <a:pt x="2" y="2236"/>
                  </a:lnTo>
                  <a:lnTo>
                    <a:pt x="0" y="2216"/>
                  </a:lnTo>
                  <a:lnTo>
                    <a:pt x="0" y="2194"/>
                  </a:lnTo>
                  <a:lnTo>
                    <a:pt x="2" y="2172"/>
                  </a:lnTo>
                  <a:lnTo>
                    <a:pt x="8" y="2153"/>
                  </a:lnTo>
                  <a:lnTo>
                    <a:pt x="17" y="2137"/>
                  </a:lnTo>
                  <a:lnTo>
                    <a:pt x="32" y="2124"/>
                  </a:lnTo>
                  <a:lnTo>
                    <a:pt x="50" y="21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24" b="4921"/>
          <a:stretch>
            <a:fillRect/>
          </a:stretch>
        </p:blipFill>
        <p:spPr bwMode="auto">
          <a:xfrm>
            <a:off x="5615940" y="3200400"/>
            <a:ext cx="352806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>
    <p:split dir="in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77"/>
            <a:ext cx="8229600" cy="966223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Polyunsaturated </a:t>
            </a:r>
            <a:r>
              <a:rPr lang="en-US" b="1" u="sng" dirty="0"/>
              <a:t>fats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= </a:t>
            </a:r>
            <a:r>
              <a:rPr lang="en-US" sz="3600" u="sng" dirty="0" smtClean="0"/>
              <a:t>MORE THAN ONE double bond </a:t>
            </a:r>
            <a:r>
              <a:rPr lang="en-US" sz="3600" dirty="0" smtClean="0"/>
              <a:t>between </a:t>
            </a:r>
            <a:r>
              <a:rPr lang="en-US" sz="3600" dirty="0"/>
              <a:t>the  carbon atoms in the </a:t>
            </a:r>
            <a:r>
              <a:rPr lang="en-US" sz="3600" dirty="0" smtClean="0"/>
              <a:t>chain</a:t>
            </a:r>
          </a:p>
          <a:p>
            <a:pPr lvl="1"/>
            <a:r>
              <a:rPr lang="en-US" sz="3200" dirty="0" smtClean="0"/>
              <a:t>can </a:t>
            </a:r>
            <a:r>
              <a:rPr lang="en-US" sz="3200" dirty="0"/>
              <a:t>help </a:t>
            </a:r>
            <a:r>
              <a:rPr lang="en-US" sz="3200" dirty="0">
                <a:solidFill>
                  <a:srgbClr val="000000"/>
                </a:solidFill>
              </a:rPr>
              <a:t>reduce bad cholesterol levels in your </a:t>
            </a:r>
            <a:r>
              <a:rPr lang="en-US" sz="3200" dirty="0" smtClean="0">
                <a:solidFill>
                  <a:srgbClr val="000000"/>
                </a:solidFill>
              </a:rPr>
              <a:t>blood</a:t>
            </a:r>
          </a:p>
          <a:p>
            <a:pPr lvl="1"/>
            <a:r>
              <a:rPr lang="en-US" sz="3200" dirty="0" smtClean="0"/>
              <a:t>provide </a:t>
            </a:r>
            <a:r>
              <a:rPr lang="en-US" sz="3200" dirty="0"/>
              <a:t>nutrients to help develop and maintain your body’s </a:t>
            </a:r>
            <a:r>
              <a:rPr lang="en-US" sz="3200" dirty="0" smtClean="0"/>
              <a:t>cells</a:t>
            </a:r>
          </a:p>
          <a:p>
            <a:pPr lvl="1"/>
            <a:r>
              <a:rPr lang="en-US" sz="3200" dirty="0" smtClean="0"/>
              <a:t>Oils </a:t>
            </a:r>
            <a:r>
              <a:rPr lang="en-US" sz="3200" dirty="0"/>
              <a:t>rich in polyunsaturated fats also contribute vitamin E to the </a:t>
            </a:r>
            <a:r>
              <a:rPr lang="en-US" sz="3200" dirty="0" smtClean="0"/>
              <a:t>diet, an antioxidant vitamin </a:t>
            </a:r>
          </a:p>
        </p:txBody>
      </p:sp>
    </p:spTree>
  </p:cSld>
  <p:clrMapOvr>
    <a:masterClrMapping/>
  </p:clrMapOvr>
  <p:transition xmlns:p14="http://schemas.microsoft.com/office/powerpoint/2010/main">
    <p:split dir="in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Sources of Polyunsaturated fats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900" dirty="0"/>
              <a:t>soybean </a:t>
            </a:r>
            <a:r>
              <a:rPr lang="en-US" sz="3900" dirty="0" smtClean="0"/>
              <a:t>oil</a:t>
            </a:r>
            <a:endParaRPr lang="en-US" sz="3900" dirty="0"/>
          </a:p>
          <a:p>
            <a:r>
              <a:rPr lang="en-US" sz="3900" dirty="0" smtClean="0"/>
              <a:t>corn oil</a:t>
            </a:r>
          </a:p>
          <a:p>
            <a:r>
              <a:rPr lang="en-US" sz="3900" dirty="0" smtClean="0"/>
              <a:t> sunflower oil</a:t>
            </a:r>
          </a:p>
          <a:p>
            <a:r>
              <a:rPr lang="en-US" sz="3900" dirty="0" smtClean="0"/>
              <a:t>fatty </a:t>
            </a:r>
            <a:r>
              <a:rPr lang="en-US" sz="3900" dirty="0"/>
              <a:t>fish such as salmon, mackerel, herring and trout</a:t>
            </a:r>
            <a:r>
              <a:rPr lang="en-US" sz="3900" dirty="0" smtClean="0"/>
              <a:t>.</a:t>
            </a:r>
          </a:p>
          <a:p>
            <a:pPr marL="342900" lvl="1" indent="-342900">
              <a:buFont typeface="Arial"/>
              <a:buChar char="•"/>
            </a:pPr>
            <a:r>
              <a:rPr lang="en-US" sz="4200" dirty="0" smtClean="0"/>
              <a:t>provide </a:t>
            </a:r>
            <a:r>
              <a:rPr lang="en-US" sz="4200" dirty="0"/>
              <a:t>essential fats such as omega-6 and omega-3 fatty acids which are important for many functions in the body</a:t>
            </a:r>
          </a:p>
          <a:p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348860"/>
      </p:ext>
    </p:extLst>
  </p:cSld>
  <p:clrMapOvr>
    <a:masterClrMapping/>
  </p:clrMapOvr>
  <p:transition xmlns:p14="http://schemas.microsoft.com/office/powerpoint/2010/main">
    <p:split dir="in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8267" y="0"/>
            <a:ext cx="6934200" cy="1143000"/>
          </a:xfrm>
        </p:spPr>
        <p:txBody>
          <a:bodyPr>
            <a:normAutofit/>
          </a:bodyPr>
          <a:lstStyle/>
          <a:p>
            <a:pPr lvl="0"/>
            <a:r>
              <a:rPr lang="en-US" sz="3000" dirty="0" smtClean="0"/>
              <a:t>Structural formulas for saturated and polyunsaturated fatty acids: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762000" y="1315917"/>
            <a:ext cx="7772400" cy="5173495"/>
            <a:chOff x="3132" y="8673"/>
            <a:chExt cx="5790" cy="3610"/>
          </a:xfrm>
        </p:grpSpPr>
        <p:pic>
          <p:nvPicPr>
            <p:cNvPr id="16387" name="Picture 3" descr="http://faculty.clintoncc.suny.edu/faculty/Michael.Gregory/files/Bio%20101/Bio%20101%20Lectures/Biochemistry/img017.gif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>
              <a:off x="3132" y="8673"/>
              <a:ext cx="5790" cy="3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88" name="Text Box 4"/>
            <p:cNvSpPr txBox="1">
              <a:spLocks noChangeArrowheads="1"/>
            </p:cNvSpPr>
            <p:nvPr/>
          </p:nvSpPr>
          <p:spPr bwMode="auto">
            <a:xfrm>
              <a:off x="3132" y="11743"/>
              <a:ext cx="3349" cy="5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Polyunsaturated Fatty Acid</a:t>
              </a:r>
              <a:endPara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4" name="Oval 3"/>
          <p:cNvSpPr/>
          <p:nvPr/>
        </p:nvSpPr>
        <p:spPr bwMode="auto">
          <a:xfrm>
            <a:off x="2514600" y="4648200"/>
            <a:ext cx="685800" cy="533400"/>
          </a:xfrm>
          <a:prstGeom prst="ellipse">
            <a:avLst/>
          </a:prstGeom>
          <a:solidFill>
            <a:schemeClr val="lt1">
              <a:alpha val="0"/>
            </a:schemeClr>
          </a:solidFill>
          <a:ln w="57150" cmpd="sng">
            <a:solidFill>
              <a:srgbClr val="E5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191000" y="4343400"/>
            <a:ext cx="685800" cy="533400"/>
          </a:xfrm>
          <a:prstGeom prst="ellipse">
            <a:avLst/>
          </a:prstGeom>
          <a:solidFill>
            <a:schemeClr val="lt1">
              <a:alpha val="0"/>
            </a:schemeClr>
          </a:solidFill>
          <a:ln w="57150" cmpd="sng">
            <a:solidFill>
              <a:srgbClr val="E5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715000" y="4114800"/>
            <a:ext cx="685800" cy="533400"/>
          </a:xfrm>
          <a:prstGeom prst="ellipse">
            <a:avLst/>
          </a:prstGeom>
          <a:solidFill>
            <a:schemeClr val="lt1">
              <a:alpha val="0"/>
            </a:schemeClr>
          </a:solidFill>
          <a:ln w="57150" cmpd="sng">
            <a:solidFill>
              <a:srgbClr val="E5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7391400" y="3733800"/>
            <a:ext cx="685800" cy="533400"/>
          </a:xfrm>
          <a:prstGeom prst="ellipse">
            <a:avLst/>
          </a:prstGeom>
          <a:solidFill>
            <a:schemeClr val="lt1">
              <a:alpha val="0"/>
            </a:schemeClr>
          </a:solidFill>
          <a:ln w="57150" cmpd="sng">
            <a:solidFill>
              <a:srgbClr val="E5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219200" y="838200"/>
            <a:ext cx="533400" cy="1143000"/>
          </a:xfrm>
          <a:prstGeom prst="straightConnector1">
            <a:avLst/>
          </a:prstGeom>
          <a:ln>
            <a:solidFill>
              <a:srgbClr val="E5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219200" y="914400"/>
            <a:ext cx="1066800" cy="1066800"/>
          </a:xfrm>
          <a:prstGeom prst="straightConnector1">
            <a:avLst/>
          </a:prstGeom>
          <a:ln>
            <a:solidFill>
              <a:srgbClr val="E5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219200" y="914400"/>
            <a:ext cx="1600200" cy="1066800"/>
          </a:xfrm>
          <a:prstGeom prst="straightConnector1">
            <a:avLst/>
          </a:prstGeom>
          <a:ln>
            <a:solidFill>
              <a:srgbClr val="E5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0" y="16933"/>
            <a:ext cx="2514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Single bonds between carbon atoms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72200" y="5657672"/>
            <a:ext cx="2514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Double bonds between carbon atoms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6324600" y="4572000"/>
            <a:ext cx="762000" cy="1066800"/>
          </a:xfrm>
          <a:prstGeom prst="straightConnector1">
            <a:avLst/>
          </a:prstGeom>
          <a:ln>
            <a:solidFill>
              <a:srgbClr val="E5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4724400" y="5029200"/>
            <a:ext cx="2438400" cy="685800"/>
          </a:xfrm>
          <a:prstGeom prst="straightConnector1">
            <a:avLst/>
          </a:prstGeom>
          <a:ln>
            <a:solidFill>
              <a:srgbClr val="E5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7162800" y="4343400"/>
            <a:ext cx="533400" cy="1371600"/>
          </a:xfrm>
          <a:prstGeom prst="straightConnector1">
            <a:avLst/>
          </a:prstGeom>
          <a:ln>
            <a:solidFill>
              <a:srgbClr val="E5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3200400" y="5029200"/>
            <a:ext cx="3810000" cy="609600"/>
          </a:xfrm>
          <a:prstGeom prst="straightConnector1">
            <a:avLst/>
          </a:prstGeom>
          <a:ln>
            <a:solidFill>
              <a:srgbClr val="E5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>
    <p:split dir="in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1" grpId="0" animBg="1"/>
      <p:bldP spid="22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/>
              <a:t>2003-2004</a:t>
            </a:r>
            <a:endParaRPr lang="en-US" b="0"/>
          </a:p>
        </p:txBody>
      </p:sp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Saturated vs. unsaturated</a:t>
            </a:r>
          </a:p>
        </p:txBody>
      </p:sp>
      <p:pic>
        <p:nvPicPr>
          <p:cNvPr id="522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7"/>
          <a:stretch>
            <a:fillRect/>
          </a:stretch>
        </p:blipFill>
        <p:spPr bwMode="auto">
          <a:xfrm>
            <a:off x="762000" y="1752600"/>
            <a:ext cx="8164513" cy="317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76" r="60300" b="6487"/>
          <a:stretch>
            <a:fillRect/>
          </a:stretch>
        </p:blipFill>
        <p:spPr bwMode="auto">
          <a:xfrm>
            <a:off x="796925" y="4881563"/>
            <a:ext cx="3241675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76" r="60300" b="6487"/>
          <a:stretch>
            <a:fillRect/>
          </a:stretch>
        </p:blipFill>
        <p:spPr bwMode="auto">
          <a:xfrm>
            <a:off x="796925" y="5414963"/>
            <a:ext cx="3241675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76" r="60300" b="6487"/>
          <a:stretch>
            <a:fillRect/>
          </a:stretch>
        </p:blipFill>
        <p:spPr bwMode="auto">
          <a:xfrm>
            <a:off x="762000" y="6096000"/>
            <a:ext cx="324167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4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00" t="69189" b="6487"/>
          <a:stretch>
            <a:fillRect/>
          </a:stretch>
        </p:blipFill>
        <p:spPr bwMode="auto">
          <a:xfrm>
            <a:off x="5638800" y="4967288"/>
            <a:ext cx="316865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4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00" t="69189" b="6487"/>
          <a:stretch>
            <a:fillRect/>
          </a:stretch>
        </p:blipFill>
        <p:spPr bwMode="auto">
          <a:xfrm>
            <a:off x="5975350" y="5867400"/>
            <a:ext cx="31686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50" name="Rectangle 10"/>
          <p:cNvSpPr>
            <a:spLocks noChangeArrowheads="1"/>
          </p:cNvSpPr>
          <p:nvPr/>
        </p:nvSpPr>
        <p:spPr bwMode="auto">
          <a:xfrm>
            <a:off x="1600200" y="1295400"/>
            <a:ext cx="2241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600" b="1" u="sng">
                <a:solidFill>
                  <a:srgbClr val="CC0000"/>
                </a:solidFill>
              </a:rPr>
              <a:t>saturated</a:t>
            </a:r>
            <a:endParaRPr lang="en-US" sz="3600" b="1">
              <a:solidFill>
                <a:srgbClr val="CC0000"/>
              </a:solidFill>
            </a:endParaRPr>
          </a:p>
        </p:txBody>
      </p:sp>
      <p:sp>
        <p:nvSpPr>
          <p:cNvPr id="522251" name="Rectangle 11"/>
          <p:cNvSpPr>
            <a:spLocks noChangeArrowheads="1"/>
          </p:cNvSpPr>
          <p:nvPr/>
        </p:nvSpPr>
        <p:spPr bwMode="auto">
          <a:xfrm>
            <a:off x="5588000" y="1295400"/>
            <a:ext cx="2800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600" b="1" u="sng">
                <a:solidFill>
                  <a:srgbClr val="CC0000"/>
                </a:solidFill>
              </a:rPr>
              <a:t>unsaturated</a:t>
            </a:r>
            <a:endParaRPr lang="en-US" sz="3600" b="1">
              <a:solidFill>
                <a:srgbClr val="CC0000"/>
              </a:solidFill>
            </a:endParaRPr>
          </a:p>
        </p:txBody>
      </p:sp>
      <p:grpSp>
        <p:nvGrpSpPr>
          <p:cNvPr id="522253" name="Group 13"/>
          <p:cNvGrpSpPr>
            <a:grpSpLocks/>
          </p:cNvGrpSpPr>
          <p:nvPr/>
        </p:nvGrpSpPr>
        <p:grpSpPr bwMode="auto">
          <a:xfrm>
            <a:off x="914400" y="2667000"/>
            <a:ext cx="3595688" cy="3595688"/>
            <a:chOff x="1145" y="518"/>
            <a:chExt cx="3718" cy="3718"/>
          </a:xfrm>
        </p:grpSpPr>
        <p:sp>
          <p:nvSpPr>
            <p:cNvPr id="522254" name="Oval 14"/>
            <p:cNvSpPr>
              <a:spLocks noChangeArrowheads="1"/>
            </p:cNvSpPr>
            <p:nvPr/>
          </p:nvSpPr>
          <p:spPr bwMode="auto">
            <a:xfrm>
              <a:off x="1145" y="518"/>
              <a:ext cx="3718" cy="3718"/>
            </a:xfrm>
            <a:prstGeom prst="ellipse">
              <a:avLst/>
            </a:prstGeom>
            <a:noFill/>
            <a:ln w="3048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255" name="Line 15"/>
            <p:cNvSpPr>
              <a:spLocks noChangeShapeType="1"/>
            </p:cNvSpPr>
            <p:nvPr/>
          </p:nvSpPr>
          <p:spPr bwMode="auto">
            <a:xfrm>
              <a:off x="1851" y="871"/>
              <a:ext cx="2212" cy="3027"/>
            </a:xfrm>
            <a:prstGeom prst="line">
              <a:avLst/>
            </a:prstGeom>
            <a:noFill/>
            <a:ln w="3048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2256" name="Text Box 16"/>
          <p:cNvSpPr txBox="1">
            <a:spLocks noChangeArrowheads="1"/>
          </p:cNvSpPr>
          <p:nvPr/>
        </p:nvSpPr>
        <p:spPr bwMode="auto">
          <a:xfrm>
            <a:off x="5105400" y="3016250"/>
            <a:ext cx="3876675" cy="460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7000">
                <a:solidFill>
                  <a:srgbClr val="006C01"/>
                </a:solidFill>
                <a:latin typeface="Wingdings" charset="0"/>
                <a:sym typeface="Wingdings" charset="0"/>
              </a:rPr>
              <a:t></a:t>
            </a:r>
            <a:endParaRPr lang="en-US" sz="40700">
              <a:solidFill>
                <a:srgbClr val="006C01"/>
              </a:solidFill>
              <a:latin typeface="Wingdings" charset="0"/>
              <a:sym typeface="Wingding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256043"/>
      </p:ext>
    </p:extLst>
  </p:cSld>
  <p:clrMapOvr>
    <a:masterClrMapping/>
  </p:clrMapOvr>
  <p:transition xmlns:p14="http://schemas.microsoft.com/office/powerpoint/2010/main">
    <p:split dir="in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2003-2004</a:t>
            </a:r>
            <a:endParaRPr lang="en-US" b="0"/>
          </a:p>
        </p:txBody>
      </p:sp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Steroids =</a:t>
            </a:r>
          </a:p>
        </p:txBody>
      </p:sp>
      <p:sp>
        <p:nvSpPr>
          <p:cNvPr id="5427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a class of lipids that cause changes in organisms and help regulate natural cycles 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Functions</a:t>
            </a:r>
          </a:p>
          <a:p>
            <a:pPr lvl="1" eaLnBrk="1" hangingPunct="1">
              <a:defRPr/>
            </a:pPr>
            <a:r>
              <a:rPr lang="en-US" dirty="0" smtClean="0"/>
              <a:t>Promotes muscle and bone growth</a:t>
            </a:r>
          </a:p>
          <a:p>
            <a:pPr lvl="1" eaLnBrk="1" hangingPunct="1">
              <a:defRPr/>
            </a:pPr>
            <a:r>
              <a:rPr lang="en-US" dirty="0" smtClean="0"/>
              <a:t>Sex hormones</a:t>
            </a:r>
          </a:p>
          <a:p>
            <a:pPr lvl="1" eaLnBrk="1" hangingPunct="1">
              <a:defRPr/>
            </a:pPr>
            <a:r>
              <a:rPr lang="en-US" dirty="0" smtClean="0"/>
              <a:t>Metabolism regulation</a:t>
            </a:r>
          </a:p>
          <a:p>
            <a:pPr lvl="1" eaLnBrk="1" hangingPunct="1">
              <a:defRPr/>
            </a:pPr>
            <a:r>
              <a:rPr lang="en-US" dirty="0" smtClean="0"/>
              <a:t>Cholesterol is a form of steroid</a:t>
            </a:r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69433063"/>
      </p:ext>
    </p:extLst>
  </p:cSld>
  <p:clrMapOvr>
    <a:masterClrMapping/>
  </p:clrMapOvr>
  <p:transition xmlns:p14="http://schemas.microsoft.com/office/powerpoint/2010/main">
    <p:split dir="in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Steroids: Hormones</a:t>
            </a:r>
          </a:p>
        </p:txBody>
      </p:sp>
      <p:sp>
        <p:nvSpPr>
          <p:cNvPr id="3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381000" y="1295400"/>
            <a:ext cx="8763000" cy="5105400"/>
          </a:xfrm>
        </p:spPr>
        <p:txBody>
          <a:bodyPr/>
          <a:lstStyle/>
          <a:p>
            <a:pPr eaLnBrk="1" hangingPunct="1">
              <a:defRPr/>
            </a:pPr>
            <a:r>
              <a:rPr lang="en-US" u="sng" dirty="0" smtClean="0">
                <a:cs typeface="+mn-cs"/>
              </a:rPr>
              <a:t>Reproductive hormones </a:t>
            </a:r>
            <a:r>
              <a:rPr lang="en-US" dirty="0" smtClean="0">
                <a:cs typeface="+mn-cs"/>
              </a:rPr>
              <a:t>- help regulate the reproductive cycle in organisms </a:t>
            </a:r>
          </a:p>
          <a:p>
            <a:pPr eaLnBrk="1" hangingPunct="1">
              <a:defRPr/>
            </a:pPr>
            <a:r>
              <a:rPr lang="en-US" u="sng" dirty="0" smtClean="0">
                <a:cs typeface="+mn-cs"/>
              </a:rPr>
              <a:t>Sex hormones </a:t>
            </a:r>
            <a:r>
              <a:rPr lang="en-US" dirty="0" smtClean="0">
                <a:cs typeface="+mn-cs"/>
              </a:rPr>
              <a:t>- help determine the development and physical characteristics of gender </a:t>
            </a:r>
          </a:p>
          <a:p>
            <a:pPr eaLnBrk="1" hangingPunct="1">
              <a:defRPr/>
            </a:pPr>
            <a:r>
              <a:rPr lang="en-US" u="sng" dirty="0" smtClean="0">
                <a:cs typeface="+mn-cs"/>
              </a:rPr>
              <a:t>Corticosteroids</a:t>
            </a:r>
            <a:r>
              <a:rPr lang="en-US" dirty="0" smtClean="0">
                <a:cs typeface="+mn-cs"/>
              </a:rPr>
              <a:t> - help control stress response, immune response, regulation of inflammation and metabolism 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2003-2004</a:t>
            </a:r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1310778958"/>
      </p:ext>
    </p:extLst>
  </p:cSld>
  <p:clrMapOvr>
    <a:masterClrMapping/>
  </p:clrMapOvr>
  <p:transition xmlns:p14="http://schemas.microsoft.com/office/powerpoint/2010/main">
    <p:split dir="in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914400"/>
          </a:xfrm>
        </p:spPr>
        <p:txBody>
          <a:bodyPr/>
          <a:lstStyle/>
          <a:p>
            <a:pPr algn="ctr"/>
            <a:r>
              <a:rPr lang="en-US" b="1" i="1" u="sng" dirty="0"/>
              <a:t>I. LIPIDS</a:t>
            </a:r>
            <a:r>
              <a:rPr lang="en-US" b="1" i="1" u="sng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pPr marL="342900" lvl="2" indent="-342900">
              <a:buClr>
                <a:schemeClr val="bg2"/>
              </a:buClr>
              <a:buFont typeface="Monotype Sorts" pitchFamily="2" charset="2"/>
              <a:buChar char="§"/>
            </a:pPr>
            <a:r>
              <a:rPr lang="en-US" sz="4000" b="1" u="sng" dirty="0" smtClean="0"/>
              <a:t>Foods:</a:t>
            </a:r>
            <a:r>
              <a:rPr lang="en-US" sz="4000" b="1" dirty="0" smtClean="0"/>
              <a:t> </a:t>
            </a:r>
            <a:r>
              <a:rPr lang="en-US" sz="4000" dirty="0" smtClean="0"/>
              <a:t>butter, oil, Crisco, lard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dirty="0" smtClean="0"/>
              <a:t>Commonly </a:t>
            </a:r>
            <a:r>
              <a:rPr lang="en-US" sz="4000" dirty="0"/>
              <a:t>called </a:t>
            </a:r>
            <a:r>
              <a:rPr lang="en-US" sz="4000" b="1" u="sng" dirty="0"/>
              <a:t>fats</a:t>
            </a:r>
            <a:r>
              <a:rPr lang="en-US" sz="4000" dirty="0"/>
              <a:t> &amp; </a:t>
            </a:r>
            <a:r>
              <a:rPr lang="en-US" sz="4000" b="1" u="sng" dirty="0"/>
              <a:t>oils</a:t>
            </a:r>
            <a:endParaRPr lang="en-US" sz="4000" b="1" dirty="0"/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z="4000" dirty="0"/>
              <a:t>Contain </a:t>
            </a:r>
            <a:r>
              <a:rPr lang="en-US" sz="4000" b="1" u="sng" dirty="0"/>
              <a:t>more</a:t>
            </a:r>
            <a:r>
              <a:rPr lang="en-US" sz="4000" dirty="0"/>
              <a:t> C-H bonds and </a:t>
            </a:r>
            <a:r>
              <a:rPr lang="en-US" sz="4000" b="1" dirty="0"/>
              <a:t>l</a:t>
            </a:r>
            <a:r>
              <a:rPr lang="en-US" sz="4000" b="1" u="sng" dirty="0"/>
              <a:t>ess</a:t>
            </a:r>
            <a:r>
              <a:rPr lang="en-US" sz="4000" dirty="0"/>
              <a:t> O atoms than </a:t>
            </a:r>
            <a:r>
              <a:rPr lang="en-US" sz="4000" b="1" u="sng" dirty="0"/>
              <a:t>carbohydrates</a:t>
            </a:r>
            <a:r>
              <a:rPr lang="en-US" sz="4000" b="1" dirty="0"/>
              <a:t>.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4000" dirty="0"/>
              <a:t>Ex: C</a:t>
            </a:r>
            <a:r>
              <a:rPr lang="en-US" sz="4000" baseline="-25000" dirty="0"/>
              <a:t>57</a:t>
            </a:r>
            <a:r>
              <a:rPr lang="en-US" sz="4000" dirty="0"/>
              <a:t>H</a:t>
            </a:r>
            <a:r>
              <a:rPr lang="en-US" sz="4000" baseline="-25000" dirty="0"/>
              <a:t>110</a:t>
            </a:r>
            <a:r>
              <a:rPr lang="en-US" sz="4000" dirty="0"/>
              <a:t>O</a:t>
            </a:r>
            <a:r>
              <a:rPr lang="en-US" sz="4000" baseline="-25000" dirty="0"/>
              <a:t>6</a:t>
            </a:r>
            <a:endParaRPr lang="en-US" sz="40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dirty="0" err="1"/>
              <a:t>Nonpolar</a:t>
            </a:r>
            <a:r>
              <a:rPr lang="en-US" sz="4000" dirty="0"/>
              <a:t>; therefore repel </a:t>
            </a:r>
            <a:r>
              <a:rPr lang="en-US" sz="4000" b="1" u="sng" dirty="0"/>
              <a:t>water</a:t>
            </a:r>
            <a:r>
              <a:rPr lang="en-US" sz="4000" dirty="0"/>
              <a:t> (</a:t>
            </a:r>
            <a:r>
              <a:rPr lang="en-US" sz="4000" b="1" u="sng" dirty="0"/>
              <a:t>insoluble</a:t>
            </a:r>
            <a:r>
              <a:rPr lang="en-US" sz="4000" dirty="0"/>
              <a:t>)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4036" name="Picture 4" descr="df_&lt;b&gt;_q_&lt;/b&gt;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581400"/>
            <a:ext cx="1907698" cy="1924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xmlns:p14="http://schemas.microsoft.com/office/powerpoint/2010/main">
    <p:split dir="in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2003-2004</a:t>
            </a:r>
            <a:endParaRPr lang="en-US" b="0"/>
          </a:p>
        </p:txBody>
      </p:sp>
      <p:pic>
        <p:nvPicPr>
          <p:cNvPr id="523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066800"/>
            <a:ext cx="3048000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23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881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Cholesterol </a:t>
            </a:r>
          </a:p>
        </p:txBody>
      </p:sp>
      <p:sp>
        <p:nvSpPr>
          <p:cNvPr id="5232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6096000" cy="51355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about 75% made in liver</a:t>
            </a:r>
          </a:p>
          <a:p>
            <a:pPr lvl="1" eaLnBrk="1" hangingPunct="1">
              <a:defRPr/>
            </a:pPr>
            <a:r>
              <a:rPr lang="en-US" dirty="0" smtClean="0"/>
              <a:t>good molecule in cell membranes</a:t>
            </a:r>
          </a:p>
          <a:p>
            <a:pPr lvl="1" eaLnBrk="1" hangingPunct="1">
              <a:defRPr/>
            </a:pPr>
            <a:r>
              <a:rPr lang="en-US" dirty="0" smtClean="0"/>
              <a:t>make hormones from it</a:t>
            </a:r>
          </a:p>
          <a:p>
            <a:pPr lvl="2" eaLnBrk="1" hangingPunct="1">
              <a:defRPr/>
            </a:pPr>
            <a:r>
              <a:rPr lang="en-US" dirty="0" smtClean="0"/>
              <a:t>including sex hormones</a:t>
            </a:r>
          </a:p>
          <a:p>
            <a:pPr lvl="1" eaLnBrk="1" hangingPunct="1">
              <a:defRPr/>
            </a:pPr>
            <a:r>
              <a:rPr lang="en-US" dirty="0" smtClean="0"/>
              <a:t>but too much cholesterol in blood may lead to heart disease</a:t>
            </a: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523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259" y="4587667"/>
            <a:ext cx="3048000" cy="225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35475"/>
            <a:ext cx="2819400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3195800"/>
      </p:ext>
    </p:extLst>
  </p:cSld>
  <p:clrMapOvr>
    <a:masterClrMapping/>
  </p:clrMapOvr>
  <p:transition xmlns:p14="http://schemas.microsoft.com/office/powerpoint/2010/main">
    <p:split dir="in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2003-2004</a:t>
            </a:r>
            <a:endParaRPr lang="en-US" b="0"/>
          </a:p>
        </p:txBody>
      </p:sp>
      <p:sp>
        <p:nvSpPr>
          <p:cNvPr id="541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Cholesterol 	</a:t>
            </a:r>
          </a:p>
        </p:txBody>
      </p:sp>
      <p:sp>
        <p:nvSpPr>
          <p:cNvPr id="5416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991600" cy="5257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u="sng" dirty="0" smtClean="0">
                <a:cs typeface="+mn-cs"/>
              </a:rPr>
              <a:t>Low density lipoprotein(LDL)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considered the “bad” cholesterol because it can stick to the internal lining of blood vessels (arteries)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“plaque” and can impede blood flow and weaken blood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A heart attack or stroke can occur when the blood flow stops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u="sng" dirty="0" smtClean="0">
                <a:cs typeface="+mn-cs"/>
              </a:rPr>
              <a:t>High density lipoprotein(HDL)</a:t>
            </a:r>
          </a:p>
          <a:p>
            <a:pPr lvl="1" eaLnBrk="1" hangingPunct="1">
              <a:defRPr/>
            </a:pPr>
            <a:r>
              <a:rPr lang="en-US" dirty="0" smtClean="0"/>
              <a:t>Cleans walls of arteries</a:t>
            </a:r>
          </a:p>
          <a:p>
            <a:pPr lvl="1" eaLnBrk="1" hangingPunct="1">
              <a:defRPr/>
            </a:pPr>
            <a:r>
              <a:rPr lang="en-US" dirty="0" smtClean="0"/>
              <a:t>considered the “good” cholesterol because it can lower LDL levels </a:t>
            </a:r>
          </a:p>
        </p:txBody>
      </p:sp>
    </p:spTree>
    <p:extLst>
      <p:ext uri="{BB962C8B-B14F-4D97-AF65-F5344CB8AC3E}">
        <p14:creationId xmlns:p14="http://schemas.microsoft.com/office/powerpoint/2010/main" val="182235344"/>
      </p:ext>
    </p:extLst>
  </p:cSld>
  <p:clrMapOvr>
    <a:masterClrMapping/>
  </p:clrMapOvr>
  <p:transition xmlns:p14="http://schemas.microsoft.com/office/powerpoint/2010/main">
    <p:split dir="in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654"/>
            <a:ext cx="8229600" cy="57894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Phospholipids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29" y="609600"/>
            <a:ext cx="9118571" cy="35052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Class of lipids that compose the cell membrane of organisms </a:t>
            </a:r>
          </a:p>
          <a:p>
            <a:r>
              <a:rPr lang="en-US" dirty="0"/>
              <a:t>T</a:t>
            </a:r>
            <a:r>
              <a:rPr lang="en-US" dirty="0" smtClean="0"/>
              <a:t>wo </a:t>
            </a:r>
            <a:r>
              <a:rPr lang="en-US" dirty="0"/>
              <a:t>parts: a hydrophilic head and two hydrophobic tails </a:t>
            </a:r>
          </a:p>
          <a:p>
            <a:pPr lvl="1"/>
            <a:r>
              <a:rPr lang="en-US" dirty="0"/>
              <a:t>Phospholipid heads like water </a:t>
            </a:r>
          </a:p>
          <a:p>
            <a:pPr lvl="1"/>
            <a:r>
              <a:rPr lang="en-US" dirty="0"/>
              <a:t>Phospholipid tails are fatty acids and do not like water </a:t>
            </a:r>
          </a:p>
          <a:p>
            <a:r>
              <a:rPr lang="en-US" dirty="0"/>
              <a:t>Forms a micelle in water – heads face out while tails face in </a:t>
            </a:r>
          </a:p>
          <a:p>
            <a:r>
              <a:rPr lang="en-US" dirty="0"/>
              <a:t>In the cell membrane, phospholipids form a </a:t>
            </a:r>
            <a:r>
              <a:rPr lang="en-US" u="sng" dirty="0" smtClean="0"/>
              <a:t>lipid bilayer </a:t>
            </a:r>
            <a:endParaRPr lang="en-US" u="sng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886200"/>
            <a:ext cx="4173278" cy="314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602735"/>
      </p:ext>
    </p:extLst>
  </p:cSld>
  <p:clrMapOvr>
    <a:masterClrMapping/>
  </p:clrMapOvr>
  <p:transition xmlns:p14="http://schemas.microsoft.com/office/powerpoint/2010/main">
    <p:split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Functions of lipids in our </a:t>
            </a:r>
            <a:r>
              <a:rPr lang="en-US" b="1" u="sng" dirty="0" smtClean="0"/>
              <a:t>body</a:t>
            </a:r>
            <a:r>
              <a:rPr lang="en-US" b="1" u="sng" dirty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296400" cy="5334000"/>
          </a:xfrm>
        </p:spPr>
        <p:txBody>
          <a:bodyPr>
            <a:normAutofit fontScale="92500"/>
          </a:bodyPr>
          <a:lstStyle/>
          <a:p>
            <a:pPr marL="914400" lvl="1" indent="-514350">
              <a:spcBef>
                <a:spcPts val="1200"/>
              </a:spcBef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en-US" sz="4000" b="1" u="sng" dirty="0" smtClean="0"/>
              <a:t>Long </a:t>
            </a:r>
            <a:r>
              <a:rPr lang="en-US" sz="4000" b="1" u="sng" dirty="0"/>
              <a:t>term</a:t>
            </a:r>
            <a:r>
              <a:rPr lang="en-US" sz="4000" b="1" dirty="0"/>
              <a:t> </a:t>
            </a:r>
            <a:r>
              <a:rPr lang="en-US" sz="4000" dirty="0"/>
              <a:t>energy storage (used when carbohydrates are</a:t>
            </a:r>
            <a:r>
              <a:rPr lang="en-US" sz="4000" b="1" dirty="0"/>
              <a:t> </a:t>
            </a:r>
            <a:r>
              <a:rPr lang="en-US" sz="4000" b="1" u="sng" dirty="0"/>
              <a:t>NOT</a:t>
            </a:r>
            <a:r>
              <a:rPr lang="en-US" sz="4000" b="1" dirty="0"/>
              <a:t> </a:t>
            </a:r>
            <a:r>
              <a:rPr lang="en-US" sz="4000" dirty="0"/>
              <a:t>available</a:t>
            </a:r>
            <a:r>
              <a:rPr lang="en-US" sz="4000" dirty="0" smtClean="0"/>
              <a:t>)</a:t>
            </a:r>
          </a:p>
          <a:p>
            <a:pPr marL="1371600" lvl="2" indent="-571500">
              <a:spcBef>
                <a:spcPts val="1200"/>
              </a:spcBef>
              <a:spcAft>
                <a:spcPts val="1200"/>
              </a:spcAft>
              <a:buSzPct val="100000"/>
            </a:pPr>
            <a:r>
              <a:rPr lang="en-US" sz="3600" dirty="0" smtClean="0"/>
              <a:t>Concentrated energy storage’</a:t>
            </a:r>
          </a:p>
          <a:p>
            <a:pPr marL="1371600" lvl="2" indent="-571500">
              <a:spcBef>
                <a:spcPts val="1200"/>
              </a:spcBef>
              <a:spcAft>
                <a:spcPts val="1200"/>
              </a:spcAft>
              <a:buSzPct val="100000"/>
            </a:pPr>
            <a:r>
              <a:rPr lang="en-US" sz="3600" dirty="0" smtClean="0"/>
              <a:t>Twice the energy of carbohydrates</a:t>
            </a:r>
            <a:endParaRPr lang="en-US" sz="3600" dirty="0"/>
          </a:p>
          <a:p>
            <a:pPr marL="914400" lvl="1" indent="-514350">
              <a:spcBef>
                <a:spcPts val="1200"/>
              </a:spcBef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en-US" sz="4000" b="1" u="sng" dirty="0" smtClean="0"/>
              <a:t>Insulation </a:t>
            </a:r>
            <a:r>
              <a:rPr lang="en-US" sz="4000" b="1" dirty="0" smtClean="0"/>
              <a:t>– </a:t>
            </a:r>
            <a:r>
              <a:rPr lang="en-US" sz="4000" dirty="0" smtClean="0"/>
              <a:t>like whale blubber</a:t>
            </a:r>
            <a:endParaRPr lang="en-US" sz="4000" dirty="0"/>
          </a:p>
          <a:p>
            <a:pPr marL="914400" lvl="1" indent="-514350">
              <a:spcBef>
                <a:spcPts val="1200"/>
              </a:spcBef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en-US" sz="4000" b="1" u="sng" dirty="0"/>
              <a:t>Protect</a:t>
            </a:r>
            <a:r>
              <a:rPr lang="en-US" sz="4000" dirty="0"/>
              <a:t> body </a:t>
            </a:r>
            <a:r>
              <a:rPr lang="en-US" sz="4000" dirty="0" smtClean="0"/>
              <a:t>tissue like your organs </a:t>
            </a:r>
            <a:r>
              <a:rPr lang="en-US" sz="4000" dirty="0"/>
              <a:t>(cushioning)</a:t>
            </a:r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split dir="in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914400"/>
          </a:xfrm>
        </p:spPr>
        <p:txBody>
          <a:bodyPr/>
          <a:lstStyle/>
          <a:p>
            <a:r>
              <a:rPr lang="en-US" b="1" u="sng" dirty="0" smtClean="0"/>
              <a:t>Triglycerides </a:t>
            </a:r>
            <a:r>
              <a:rPr lang="en-US" b="1" u="sng" dirty="0"/>
              <a:t>=</a:t>
            </a:r>
            <a:r>
              <a:rPr lang="en-US" b="1" dirty="0"/>
              <a:t> </a:t>
            </a:r>
            <a:endParaRPr lang="en-US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5410200"/>
          </a:xfrm>
        </p:spPr>
        <p:txBody>
          <a:bodyPr/>
          <a:lstStyle/>
          <a:p>
            <a:r>
              <a:rPr lang="en-US" dirty="0" smtClean="0"/>
              <a:t>Majority of fat in organism consist of this type of fat molecules</a:t>
            </a:r>
          </a:p>
          <a:p>
            <a:pPr lvl="1"/>
            <a:r>
              <a:rPr lang="en-US" sz="3200" dirty="0" smtClean="0"/>
              <a:t>Derived from fats eaten in </a:t>
            </a:r>
            <a:r>
              <a:rPr lang="en-US" sz="3200" b="1" u="sng" dirty="0" smtClean="0"/>
              <a:t>foods</a:t>
            </a:r>
            <a:r>
              <a:rPr lang="en-US" sz="3200" dirty="0" smtClean="0"/>
              <a:t> or made in the body from other energy sources like carbohydrates. </a:t>
            </a:r>
          </a:p>
        </p:txBody>
      </p:sp>
      <p:pic>
        <p:nvPicPr>
          <p:cNvPr id="30724" name="Picture 4" descr="http://biology.unm.edu/ccouncil/Biology_124/Images/triglyceride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733800"/>
            <a:ext cx="4785165" cy="31242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split dir="in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3862"/>
            <a:ext cx="8686800" cy="728138"/>
          </a:xfrm>
        </p:spPr>
        <p:txBody>
          <a:bodyPr>
            <a:noAutofit/>
          </a:bodyPr>
          <a:lstStyle/>
          <a:p>
            <a:r>
              <a:rPr lang="en-US" sz="5400" i="1" u="sng" dirty="0" smtClean="0"/>
              <a:t>Energy Storage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Calories </a:t>
            </a:r>
            <a:r>
              <a:rPr lang="en-US" dirty="0"/>
              <a:t>ingested in a meal </a:t>
            </a:r>
            <a:r>
              <a:rPr lang="en-US" dirty="0" smtClean="0"/>
              <a:t>that are not </a:t>
            </a:r>
            <a:r>
              <a:rPr lang="en-US" dirty="0"/>
              <a:t>burned are turned into </a:t>
            </a:r>
            <a:r>
              <a:rPr lang="en-US" dirty="0" smtClean="0"/>
              <a:t>triglycerides then </a:t>
            </a:r>
            <a:r>
              <a:rPr lang="en-US" dirty="0"/>
              <a:t>stored </a:t>
            </a:r>
            <a:r>
              <a:rPr lang="en-US" dirty="0" smtClean="0"/>
              <a:t>in </a:t>
            </a:r>
            <a:r>
              <a:rPr lang="en-US" dirty="0"/>
              <a:t>fat cells. </a:t>
            </a:r>
            <a:endParaRPr lang="en-US" dirty="0" smtClean="0"/>
          </a:p>
          <a:p>
            <a:r>
              <a:rPr lang="en-US" sz="3200" dirty="0" smtClean="0"/>
              <a:t>Released </a:t>
            </a:r>
            <a:r>
              <a:rPr lang="en-US" sz="3200" dirty="0"/>
              <a:t>as energy between meals </a:t>
            </a:r>
            <a:endParaRPr lang="en-US" sz="3200" dirty="0" smtClean="0"/>
          </a:p>
          <a:p>
            <a:pPr marL="800100" lvl="8" indent="-342900">
              <a:spcBef>
                <a:spcPts val="1200"/>
              </a:spcBef>
              <a:spcAft>
                <a:spcPts val="1200"/>
              </a:spcAft>
              <a:buClr>
                <a:schemeClr val="bg2"/>
              </a:buClr>
              <a:buFont typeface="Monotype Sorts" pitchFamily="2" charset="2"/>
              <a:buChar char="§"/>
            </a:pPr>
            <a:r>
              <a:rPr lang="en-US" sz="3200" dirty="0" smtClean="0"/>
              <a:t>Storage – 3 month supply of </a:t>
            </a:r>
            <a:r>
              <a:rPr lang="en-US" sz="3200" u="sng" dirty="0" smtClean="0"/>
              <a:t>energy</a:t>
            </a:r>
            <a:r>
              <a:rPr lang="en-US" sz="3200" dirty="0" smtClean="0"/>
              <a:t> vs. glycogen’s 24 hour supply</a:t>
            </a:r>
          </a:p>
          <a:p>
            <a:endParaRPr lang="en-US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1828800" y="4495800"/>
            <a:ext cx="5334000" cy="2362200"/>
            <a:chOff x="1152" y="1344"/>
            <a:chExt cx="3518" cy="2112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881" r="8495" b="3481"/>
            <a:stretch>
              <a:fillRect/>
            </a:stretch>
          </p:blipFill>
          <p:spPr bwMode="auto">
            <a:xfrm>
              <a:off x="1152" y="1344"/>
              <a:ext cx="3518" cy="2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2160" y="3264"/>
              <a:ext cx="1008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>
    <p:split dir="in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i="1" u="sng" dirty="0" smtClean="0"/>
              <a:t>Energy release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342900" lvl="6" indent="-342900">
              <a:spcBef>
                <a:spcPts val="1200"/>
              </a:spcBef>
              <a:spcAft>
                <a:spcPts val="1200"/>
              </a:spcAft>
              <a:buClr>
                <a:schemeClr val="bg2"/>
              </a:buClr>
              <a:buFont typeface="Monotype Sorts" pitchFamily="2" charset="2"/>
              <a:buChar char="§"/>
            </a:pPr>
            <a:r>
              <a:rPr lang="en-US" sz="3200" dirty="0" smtClean="0">
                <a:solidFill>
                  <a:schemeClr val="tx2"/>
                </a:solidFill>
                <a:latin typeface="Comic Sans MS" pitchFamily="66" charset="0"/>
              </a:rPr>
              <a:t>Hormones regulate the release of triglycerides from fat tissue so they meet the body's needs for energy between meals.</a:t>
            </a:r>
          </a:p>
          <a:p>
            <a:endParaRPr lang="en-US" dirty="0"/>
          </a:p>
        </p:txBody>
      </p:sp>
      <p:pic>
        <p:nvPicPr>
          <p:cNvPr id="4" name="Picture 2" descr="Lipocytes (fat cell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078479"/>
            <a:ext cx="4724400" cy="3779521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split dir="in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676400"/>
          </a:xfrm>
        </p:spPr>
        <p:txBody>
          <a:bodyPr>
            <a:normAutofit/>
          </a:bodyPr>
          <a:lstStyle/>
          <a:p>
            <a:pPr lvl="0"/>
            <a:r>
              <a:rPr lang="en-US" b="1" i="1" u="sng" dirty="0" smtClean="0"/>
              <a:t>WHICH HAS MORE ENERGY – LIPIDS OR CARBS.?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981200"/>
            <a:ext cx="8458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>
              <a:buFont typeface="Arial" pitchFamily="34" charset="0"/>
              <a:buChar char="•"/>
            </a:pPr>
            <a:r>
              <a:rPr lang="en-US" sz="4800" dirty="0" smtClean="0">
                <a:solidFill>
                  <a:schemeClr val="tx2"/>
                </a:solidFill>
                <a:latin typeface="Comic Sans MS" pitchFamily="66" charset="0"/>
              </a:rPr>
              <a:t>One gram of </a:t>
            </a:r>
            <a:r>
              <a:rPr lang="en-US" sz="4800" b="1" u="sng" dirty="0" smtClean="0">
                <a:solidFill>
                  <a:schemeClr val="tx2"/>
                </a:solidFill>
                <a:latin typeface="Comic Sans MS" pitchFamily="66" charset="0"/>
              </a:rPr>
              <a:t>fat </a:t>
            </a:r>
            <a:r>
              <a:rPr lang="en-US" sz="4800" dirty="0" smtClean="0">
                <a:solidFill>
                  <a:schemeClr val="tx2"/>
                </a:solidFill>
                <a:latin typeface="Comic Sans MS" pitchFamily="66" charset="0"/>
              </a:rPr>
              <a:t>contains </a:t>
            </a:r>
            <a:r>
              <a:rPr lang="en-US" sz="4800" b="1" u="sng" dirty="0" smtClean="0">
                <a:solidFill>
                  <a:schemeClr val="tx2"/>
                </a:solidFill>
                <a:latin typeface="Comic Sans MS" pitchFamily="66" charset="0"/>
              </a:rPr>
              <a:t>TWICE</a:t>
            </a:r>
            <a:r>
              <a:rPr lang="en-US" sz="4800" dirty="0" smtClean="0">
                <a:solidFill>
                  <a:schemeClr val="tx2"/>
                </a:solidFill>
                <a:latin typeface="Comic Sans MS" pitchFamily="66" charset="0"/>
              </a:rPr>
              <a:t> as much </a:t>
            </a:r>
            <a:r>
              <a:rPr lang="en-US" sz="4800" b="1" u="sng" dirty="0" smtClean="0">
                <a:solidFill>
                  <a:schemeClr val="tx2"/>
                </a:solidFill>
                <a:latin typeface="Comic Sans MS" pitchFamily="66" charset="0"/>
              </a:rPr>
              <a:t>energy</a:t>
            </a:r>
            <a:r>
              <a:rPr lang="en-US" sz="4800" dirty="0" smtClean="0">
                <a:solidFill>
                  <a:schemeClr val="tx2"/>
                </a:solidFill>
                <a:latin typeface="Comic Sans MS" pitchFamily="66" charset="0"/>
              </a:rPr>
              <a:t> as one gram of </a:t>
            </a:r>
            <a:r>
              <a:rPr lang="en-US" sz="4800" b="1" u="sng" dirty="0" smtClean="0">
                <a:solidFill>
                  <a:schemeClr val="tx2"/>
                </a:solidFill>
                <a:latin typeface="Comic Sans MS" pitchFamily="66" charset="0"/>
              </a:rPr>
              <a:t>carbohydrates</a:t>
            </a:r>
            <a:r>
              <a:rPr lang="en-US" sz="4800" b="1" dirty="0" smtClean="0">
                <a:solidFill>
                  <a:schemeClr val="tx2"/>
                </a:solidFill>
                <a:latin typeface="Comic Sans MS" pitchFamily="66" charset="0"/>
              </a:rPr>
              <a:t>. </a:t>
            </a:r>
            <a:r>
              <a:rPr lang="en-US" sz="4800" dirty="0" smtClean="0">
                <a:solidFill>
                  <a:schemeClr val="tx2"/>
                </a:solidFill>
                <a:latin typeface="Comic Sans MS" pitchFamily="66" charset="0"/>
              </a:rPr>
              <a:t>Therefore, </a:t>
            </a:r>
            <a:r>
              <a:rPr lang="en-US" sz="4800" b="1" u="sng" dirty="0" smtClean="0">
                <a:solidFill>
                  <a:schemeClr val="tx2"/>
                </a:solidFill>
                <a:latin typeface="Comic Sans MS" pitchFamily="66" charset="0"/>
              </a:rPr>
              <a:t>fats</a:t>
            </a:r>
            <a:r>
              <a:rPr lang="en-US" sz="4800" b="1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n-US" sz="4800" dirty="0" smtClean="0">
                <a:solidFill>
                  <a:schemeClr val="tx2"/>
                </a:solidFill>
                <a:latin typeface="Comic Sans MS" pitchFamily="66" charset="0"/>
              </a:rPr>
              <a:t>are better </a:t>
            </a:r>
            <a:r>
              <a:rPr lang="en-US" sz="4800" b="1" u="sng" dirty="0" smtClean="0">
                <a:solidFill>
                  <a:schemeClr val="tx2"/>
                </a:solidFill>
                <a:latin typeface="Comic Sans MS" pitchFamily="66" charset="0"/>
              </a:rPr>
              <a:t>storage</a:t>
            </a:r>
            <a:r>
              <a:rPr lang="en-US" sz="4800" b="1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n-US" sz="4800" dirty="0" smtClean="0">
                <a:solidFill>
                  <a:schemeClr val="tx2"/>
                </a:solidFill>
                <a:latin typeface="Comic Sans MS" pitchFamily="66" charset="0"/>
              </a:rPr>
              <a:t>compounds! </a:t>
            </a:r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split dir="in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86800" cy="1143000"/>
          </a:xfrm>
        </p:spPr>
        <p:txBody>
          <a:bodyPr>
            <a:normAutofit/>
          </a:bodyPr>
          <a:lstStyle/>
          <a:p>
            <a:pPr marL="0" lvl="8" algn="ctr"/>
            <a:r>
              <a:rPr lang="en-US" sz="3600" b="1" i="1" dirty="0" smtClean="0">
                <a:latin typeface="Cooper Black" pitchFamily="18" charset="0"/>
              </a:rPr>
              <a:t>What happens to </a:t>
            </a:r>
            <a:r>
              <a:rPr lang="en-US" sz="3600" b="1" i="1" cap="all" dirty="0" smtClean="0">
                <a:latin typeface="Cooper Black" pitchFamily="18" charset="0"/>
              </a:rPr>
              <a:t>lipids</a:t>
            </a:r>
            <a:r>
              <a:rPr lang="en-US" sz="3600" b="1" i="1" dirty="0" smtClean="0">
                <a:latin typeface="Cooper Black" pitchFamily="18" charset="0"/>
              </a:rPr>
              <a:t> in the body? </a:t>
            </a:r>
            <a:endParaRPr lang="en-US" sz="3600" dirty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724400"/>
          </a:xfrm>
        </p:spPr>
        <p:txBody>
          <a:bodyPr/>
          <a:lstStyle/>
          <a:p>
            <a:pPr lvl="0"/>
            <a:r>
              <a:rPr lang="en-US" dirty="0" smtClean="0"/>
              <a:t>Broken down by the digestive system via HYDROLYSIS into </a:t>
            </a:r>
            <a:r>
              <a:rPr lang="en-US" b="1" u="sng" dirty="0" smtClean="0"/>
              <a:t>fatty acids and glycerol</a:t>
            </a:r>
            <a:r>
              <a:rPr lang="en-US" b="1" dirty="0" smtClean="0"/>
              <a:t> </a:t>
            </a:r>
            <a:r>
              <a:rPr lang="en-US" dirty="0" smtClean="0"/>
              <a:t>which are then absorbed into the body through the bloodstream.</a:t>
            </a:r>
          </a:p>
          <a:p>
            <a:pPr lvl="0"/>
            <a:r>
              <a:rPr lang="en-US" dirty="0" smtClean="0"/>
              <a:t> The fatty acids can then be broken down directly to get </a:t>
            </a:r>
            <a:r>
              <a:rPr lang="en-US" b="1" u="sng" dirty="0" smtClean="0"/>
              <a:t>energy</a:t>
            </a:r>
            <a:r>
              <a:rPr lang="en-US" dirty="0" smtClean="0"/>
              <a:t>, or can be used to make glucose 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4730663"/>
            <a:ext cx="1279909" cy="212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split dir="in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1143000"/>
          </a:xfrm>
        </p:spPr>
        <p:txBody>
          <a:bodyPr>
            <a:normAutofit/>
          </a:bodyPr>
          <a:lstStyle/>
          <a:p>
            <a:pPr marL="0" lvl="5" algn="ctr"/>
            <a:r>
              <a:rPr lang="en-US" sz="3600" b="1" u="sng" dirty="0" smtClean="0">
                <a:latin typeface="Cooper Black" pitchFamily="18" charset="0"/>
              </a:rPr>
              <a:t>Types and Examples of Lipids:</a:t>
            </a:r>
            <a:endParaRPr lang="en-US" sz="3600" dirty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1"/>
            <a:ext cx="8458200" cy="44958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u="sng" dirty="0" smtClean="0"/>
              <a:t>Sterols</a:t>
            </a:r>
            <a:r>
              <a:rPr lang="en-US" dirty="0"/>
              <a:t>- steroids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 smtClean="0"/>
              <a:t>Waxes</a:t>
            </a:r>
            <a:r>
              <a:rPr lang="en-US" dirty="0" smtClean="0"/>
              <a:t> </a:t>
            </a:r>
            <a:r>
              <a:rPr lang="en-US" dirty="0"/>
              <a:t>– bee, furniture, ear, car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 smtClean="0"/>
              <a:t>Cholesterol</a:t>
            </a:r>
            <a:r>
              <a:rPr lang="en-US" dirty="0"/>
              <a:t>- in egg yolks, red meat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 smtClean="0"/>
              <a:t>Fats</a:t>
            </a:r>
            <a:r>
              <a:rPr lang="en-US" dirty="0"/>
              <a:t>- from animals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 smtClean="0"/>
              <a:t>Oils</a:t>
            </a:r>
            <a:r>
              <a:rPr lang="en-US" dirty="0" smtClean="0"/>
              <a:t> </a:t>
            </a:r>
            <a:r>
              <a:rPr lang="en-US" dirty="0"/>
              <a:t>– from </a:t>
            </a:r>
            <a:r>
              <a:rPr lang="en-US" dirty="0" smtClean="0"/>
              <a:t>plants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/>
              <a:t>H</a:t>
            </a:r>
            <a:r>
              <a:rPr lang="en-US" b="1" u="sng" dirty="0" smtClean="0"/>
              <a:t>ormones</a:t>
            </a:r>
            <a:r>
              <a:rPr lang="en-US" dirty="0" smtClean="0"/>
              <a:t> </a:t>
            </a:r>
          </a:p>
          <a:p>
            <a:pPr marL="914400" lvl="1" indent="-514350"/>
            <a:r>
              <a:rPr lang="en-US" dirty="0" smtClean="0"/>
              <a:t>sex </a:t>
            </a:r>
            <a:r>
              <a:rPr lang="en-US" dirty="0"/>
              <a:t>hormones</a:t>
            </a:r>
          </a:p>
          <a:p>
            <a:pPr marL="1314450" lvl="2" indent="-514350"/>
            <a:r>
              <a:rPr lang="en-US" dirty="0"/>
              <a:t>testosterone (male)</a:t>
            </a:r>
          </a:p>
          <a:p>
            <a:pPr marL="1314450" lvl="2" indent="-514350"/>
            <a:r>
              <a:rPr lang="en-US" dirty="0"/>
              <a:t>estrogen (female)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0962" name="Picture 2" descr="df_&lt;b&gt;_q_&lt;/b&gt;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8328" y="2514600"/>
            <a:ext cx="1621653" cy="1219200"/>
          </a:xfrm>
          <a:prstGeom prst="rect">
            <a:avLst/>
          </a:prstGeom>
          <a:noFill/>
        </p:spPr>
      </p:pic>
      <p:pic>
        <p:nvPicPr>
          <p:cNvPr id="40964" name="Picture 4" descr="df_&lt;b&gt;_q_&lt;/b&gt;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3124200"/>
            <a:ext cx="1447800" cy="1340114"/>
          </a:xfrm>
          <a:prstGeom prst="rect">
            <a:avLst/>
          </a:prstGeom>
          <a:noFill/>
        </p:spPr>
      </p:pic>
      <p:pic>
        <p:nvPicPr>
          <p:cNvPr id="40966" name="Picture 6" descr="df_&lt;b&gt;_q_&lt;/b&gt;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01000" y="3810000"/>
            <a:ext cx="1143000" cy="2476500"/>
          </a:xfrm>
          <a:prstGeom prst="rect">
            <a:avLst/>
          </a:prstGeom>
          <a:noFill/>
        </p:spPr>
      </p:pic>
      <p:pic>
        <p:nvPicPr>
          <p:cNvPr id="40968" name="Picture 8" descr="df_&lt;b&gt;_q_&lt;/b&gt;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15200" y="1066800"/>
            <a:ext cx="1295400" cy="1295401"/>
          </a:xfrm>
          <a:prstGeom prst="rect">
            <a:avLst/>
          </a:prstGeom>
          <a:noFill/>
        </p:spPr>
      </p:pic>
      <p:pic>
        <p:nvPicPr>
          <p:cNvPr id="40970" name="Picture 10" descr="df_&lt;b&gt;_q_&lt;/b&gt;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19600" y="860850"/>
            <a:ext cx="1524000" cy="13680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split dir="in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929</TotalTime>
  <Words>822</Words>
  <Application>Microsoft Macintosh PowerPoint</Application>
  <PresentationFormat>On-screen Show (4:3)</PresentationFormat>
  <Paragraphs>118</Paragraphs>
  <Slides>22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Document</vt:lpstr>
      <vt:lpstr>Lipids (fats)</vt:lpstr>
      <vt:lpstr>I. LIPIDS:</vt:lpstr>
      <vt:lpstr>Functions of lipids in our body:</vt:lpstr>
      <vt:lpstr>Triglycerides = </vt:lpstr>
      <vt:lpstr>Energy Storage</vt:lpstr>
      <vt:lpstr>Energy release</vt:lpstr>
      <vt:lpstr>WHICH HAS MORE ENERGY – LIPIDS OR CARBS.?</vt:lpstr>
      <vt:lpstr>What happens to lipids in the body? </vt:lpstr>
      <vt:lpstr>Types and Examples of Lipids:</vt:lpstr>
      <vt:lpstr>PowerPoint Presentation</vt:lpstr>
      <vt:lpstr> 3 types of fats:</vt:lpstr>
      <vt:lpstr> Excess Triglycerides</vt:lpstr>
      <vt:lpstr>Unsaturated fats  = </vt:lpstr>
      <vt:lpstr>Polyunsaturated fats </vt:lpstr>
      <vt:lpstr>Sources of Polyunsaturated fats</vt:lpstr>
      <vt:lpstr>Structural formulas for saturated and polyunsaturated fatty acids:</vt:lpstr>
      <vt:lpstr>Saturated vs. unsaturated</vt:lpstr>
      <vt:lpstr>Steroids =</vt:lpstr>
      <vt:lpstr>Steroids: Hormones</vt:lpstr>
      <vt:lpstr>Cholesterol </vt:lpstr>
      <vt:lpstr>Cholesterol  </vt:lpstr>
      <vt:lpstr>Phospholipids</vt:lpstr>
    </vt:vector>
  </TitlesOfParts>
  <Company>Compaq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LIPIDS AND PROTEINS</dc:title>
  <dc:creator>Amber Sim</dc:creator>
  <cp:lastModifiedBy>officeuser</cp:lastModifiedBy>
  <cp:revision>148</cp:revision>
  <dcterms:created xsi:type="dcterms:W3CDTF">2001-10-15T00:32:57Z</dcterms:created>
  <dcterms:modified xsi:type="dcterms:W3CDTF">2015-09-04T19:19:47Z</dcterms:modified>
</cp:coreProperties>
</file>