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0" r:id="rId5"/>
    <p:sldId id="257" r:id="rId6"/>
    <p:sldId id="265" r:id="rId7"/>
    <p:sldId id="266" r:id="rId8"/>
    <p:sldId id="269" r:id="rId9"/>
    <p:sldId id="270" r:id="rId10"/>
    <p:sldId id="27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4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1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A35A-977A-BF49-AF74-DA922518EE5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4115-55A7-C349-918C-16EE98A45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Macromolecules Indicators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0"/>
            <a:ext cx="8229600" cy="801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Benedict’s Changed to Test Strips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46"/>
            <a:ext cx="9144000" cy="5649202"/>
          </a:xfrm>
        </p:spPr>
        <p:txBody>
          <a:bodyPr>
            <a:normAutofit/>
          </a:bodyPr>
          <a:lstStyle/>
          <a:p>
            <a:r>
              <a:rPr lang="en-US" dirty="0" smtClean="0"/>
              <a:t>Get 5 test strips, one for each solution</a:t>
            </a:r>
          </a:p>
          <a:p>
            <a:r>
              <a:rPr lang="en-US" b="1" dirty="0" smtClean="0"/>
              <a:t>Use one set of solutions in the dimple plate BEFORE you do the iodine test</a:t>
            </a:r>
          </a:p>
          <a:p>
            <a:r>
              <a:rPr lang="en-US" dirty="0" smtClean="0"/>
              <a:t>Dip green end of each test strip into Protein solution, then set aside and let dry.</a:t>
            </a:r>
          </a:p>
          <a:p>
            <a:r>
              <a:rPr lang="en-US" dirty="0" smtClean="0"/>
              <a:t>Repeat for each of the solutions.</a:t>
            </a:r>
          </a:p>
          <a:p>
            <a:r>
              <a:rPr lang="en-US" dirty="0" smtClean="0"/>
              <a:t>Split data table column in two to record your </a:t>
            </a:r>
            <a:r>
              <a:rPr lang="en-US" dirty="0" err="1" smtClean="0"/>
              <a:t>reslts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089" y="5493741"/>
            <a:ext cx="5630911" cy="136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1" y="4216550"/>
            <a:ext cx="2945570" cy="29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Benedict’s Test- Class Demo</a:t>
            </a:r>
            <a:endParaRPr lang="en-US" dirty="0">
              <a:latin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00663" cy="45259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rbel" charset="0"/>
              </a:rPr>
              <a:t>Pour 5 mL Benedict</a:t>
            </a:r>
            <a:r>
              <a:rPr lang="ja-JP" altLang="en-US" sz="2600" dirty="0">
                <a:latin typeface="Corbel" charset="0"/>
              </a:rPr>
              <a:t>’</a:t>
            </a:r>
            <a:r>
              <a:rPr lang="en-US" sz="2600" dirty="0">
                <a:latin typeface="Corbel" charset="0"/>
              </a:rPr>
              <a:t>s solution into numbered test tubes with a small amount of </a:t>
            </a:r>
            <a:r>
              <a:rPr lang="en-US" sz="2600" dirty="0" smtClean="0">
                <a:latin typeface="Corbel" charset="0"/>
              </a:rPr>
              <a:t>each solution</a:t>
            </a:r>
            <a:endParaRPr lang="en-US" sz="2600" dirty="0">
              <a:latin typeface="Corbel" charset="0"/>
            </a:endParaRPr>
          </a:p>
          <a:p>
            <a:r>
              <a:rPr lang="en-US" sz="2600" dirty="0">
                <a:latin typeface="Corbel" charset="0"/>
              </a:rPr>
              <a:t>Place the test tubes in a </a:t>
            </a:r>
            <a:r>
              <a:rPr lang="en-US" sz="2600" dirty="0" smtClean="0">
                <a:latin typeface="Corbel" charset="0"/>
              </a:rPr>
              <a:t>hot water </a:t>
            </a:r>
            <a:r>
              <a:rPr lang="en-US" sz="2600" dirty="0">
                <a:latin typeface="Corbel" charset="0"/>
              </a:rPr>
              <a:t>bath, heat for </a:t>
            </a:r>
            <a:r>
              <a:rPr lang="en-US" sz="2600" dirty="0" smtClean="0">
                <a:latin typeface="Corbel" charset="0"/>
              </a:rPr>
              <a:t>5 minutes </a:t>
            </a:r>
            <a:r>
              <a:rPr lang="en-US" sz="2600" dirty="0">
                <a:latin typeface="Corbel" charset="0"/>
              </a:rPr>
              <a:t>and observe color changes</a:t>
            </a:r>
          </a:p>
          <a:p>
            <a:r>
              <a:rPr lang="en-US" sz="2600" dirty="0">
                <a:latin typeface="Corbel" charset="0"/>
              </a:rPr>
              <a:t>Record results in data table</a:t>
            </a:r>
          </a:p>
        </p:txBody>
      </p:sp>
      <p:pic>
        <p:nvPicPr>
          <p:cNvPr id="9220" name="Content Placeholder 5" descr="Screen Shot 2011-09-29 at 12.06.1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1" r="-18951"/>
          <a:stretch>
            <a:fillRect/>
          </a:stretch>
        </p:blipFill>
        <p:spPr>
          <a:xfrm>
            <a:off x="5283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319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Benedict’s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hot water bath to make sure that the temperature is between 40-50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Keep test tubes in the hot water bath for 5 minutes and then remove and record your results.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74" y="3886652"/>
            <a:ext cx="63754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charset="0"/>
              </a:rPr>
              <a:t>Positive </a:t>
            </a:r>
            <a:r>
              <a:rPr lang="en-US" dirty="0" smtClean="0">
                <a:latin typeface="Corbel" charset="0"/>
              </a:rPr>
              <a:t>Results for Benedict’s</a:t>
            </a:r>
            <a:endParaRPr lang="en-US" dirty="0">
              <a:latin typeface="Corbe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>
                <a:latin typeface="Corbel" charset="0"/>
              </a:rPr>
              <a:t>Positive result changes </a:t>
            </a:r>
            <a:r>
              <a:rPr lang="en-US" sz="3600" dirty="0">
                <a:latin typeface="Corbel" charset="0"/>
              </a:rPr>
              <a:t>from blue to </a:t>
            </a:r>
            <a:r>
              <a:rPr lang="en-US" sz="3600" dirty="0" smtClean="0">
                <a:latin typeface="Corbel" charset="0"/>
              </a:rPr>
              <a:t>green to </a:t>
            </a:r>
            <a:r>
              <a:rPr lang="en-US" sz="3600" dirty="0" smtClean="0">
                <a:latin typeface="Corbel" charset="0"/>
              </a:rPr>
              <a:t>orange or even red</a:t>
            </a:r>
          </a:p>
          <a:p>
            <a:r>
              <a:rPr lang="en-US" sz="3600" dirty="0" smtClean="0">
                <a:latin typeface="Corbel" charset="0"/>
              </a:rPr>
              <a:t>Negative does not change color</a:t>
            </a:r>
            <a:endParaRPr lang="en-US" sz="3600" dirty="0">
              <a:latin typeface="Corbel" charset="0"/>
            </a:endParaRPr>
          </a:p>
        </p:txBody>
      </p:sp>
      <p:pic>
        <p:nvPicPr>
          <p:cNvPr id="10244" name="Content Placeholder 4" descr="benedictstes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3091"/>
          <a:stretch>
            <a:fillRect/>
          </a:stretch>
        </p:blipFill>
        <p:spPr>
          <a:xfrm>
            <a:off x="6203184" y="1144357"/>
            <a:ext cx="2092863" cy="234542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59" y="3653376"/>
            <a:ext cx="4199663" cy="31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3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rbel" charset="0"/>
              </a:rPr>
              <a:t>Fold a piece of paper into small squares</a:t>
            </a:r>
          </a:p>
          <a:p>
            <a:r>
              <a:rPr lang="en-US" sz="2800" dirty="0">
                <a:latin typeface="Corbel" charset="0"/>
              </a:rPr>
              <a:t>Label each square with the name of the food sample</a:t>
            </a:r>
          </a:p>
          <a:p>
            <a:r>
              <a:rPr lang="en-US" sz="2800" dirty="0">
                <a:latin typeface="Corbel" charset="0"/>
              </a:rPr>
              <a:t>Rub a small amount of each </a:t>
            </a:r>
            <a:r>
              <a:rPr lang="en-US" sz="2800" dirty="0" smtClean="0">
                <a:latin typeface="Corbel" charset="0"/>
              </a:rPr>
              <a:t>solution </a:t>
            </a:r>
            <a:r>
              <a:rPr lang="en-US" sz="2800" dirty="0">
                <a:latin typeface="Corbel" charset="0"/>
              </a:rPr>
              <a:t>on the paper</a:t>
            </a:r>
          </a:p>
          <a:p>
            <a:r>
              <a:rPr lang="en-US" sz="2800" b="1" dirty="0">
                <a:latin typeface="Corbel" charset="0"/>
              </a:rPr>
              <a:t>Let the paper dry</a:t>
            </a:r>
          </a:p>
          <a:p>
            <a:r>
              <a:rPr lang="en-US" sz="2800" dirty="0">
                <a:latin typeface="Corbel" charset="0"/>
              </a:rPr>
              <a:t>Hold the paper up to the light</a:t>
            </a: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4332288"/>
            <a:ext cx="2716212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316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Paper Bag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charset="0"/>
              </a:rPr>
              <a:t>Positive </a:t>
            </a:r>
            <a:r>
              <a:rPr lang="en-US" dirty="0" smtClean="0">
                <a:latin typeface="Corbel" charset="0"/>
              </a:rPr>
              <a:t>Paper Bag Test</a:t>
            </a:r>
            <a:endParaRPr lang="en-US" dirty="0">
              <a:latin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latin typeface="Corbel" charset="0"/>
              </a:rPr>
              <a:t>Positive result </a:t>
            </a:r>
            <a:r>
              <a:rPr lang="en-US" dirty="0">
                <a:latin typeface="Corbel" charset="0"/>
              </a:rPr>
              <a:t>will cause the paper to become translucent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latin typeface="Corbel" charset="0"/>
              </a:rPr>
              <a:t>Light will pass through the paper</a:t>
            </a:r>
          </a:p>
          <a:p>
            <a:pPr>
              <a:lnSpc>
                <a:spcPct val="140000"/>
              </a:lnSpc>
            </a:pPr>
            <a:r>
              <a:rPr lang="en-US" dirty="0">
                <a:latin typeface="Corbel" charset="0"/>
              </a:rPr>
              <a:t>Wet paper is not a positive test</a:t>
            </a:r>
          </a:p>
          <a:p>
            <a:pPr>
              <a:lnSpc>
                <a:spcPct val="140000"/>
              </a:lnSpc>
            </a:pPr>
            <a:r>
              <a:rPr lang="en-US" dirty="0">
                <a:latin typeface="Corbel" charset="0"/>
              </a:rPr>
              <a:t>If paper stays opaque – the test is negative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latin typeface="Corbel" charset="0"/>
              </a:rPr>
              <a:t>Opaque means light does not pass through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981200"/>
            <a:ext cx="3225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2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</a:t>
            </a:r>
            <a:r>
              <a:rPr lang="en-US" dirty="0"/>
              <a:t>B</a:t>
            </a:r>
            <a:r>
              <a:rPr lang="en-US" dirty="0" smtClean="0"/>
              <a:t>ag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 throw the pieces of paper away in the trash cans when your group cleans up.</a:t>
            </a:r>
          </a:p>
          <a:p>
            <a:r>
              <a:rPr lang="en-US" dirty="0" smtClean="0"/>
              <a:t>Do no throw the paper around.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1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8" y="438262"/>
            <a:ext cx="9165975" cy="6092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7346" y="649632"/>
            <a:ext cx="136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Biuret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0005" y="649632"/>
            <a:ext cx="139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Iodine test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732" y="2930681"/>
            <a:ext cx="52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894" y="2930681"/>
            <a:ext cx="52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2113" y="2024284"/>
            <a:ext cx="102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4793" y="2024284"/>
            <a:ext cx="102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81802" y="2029833"/>
            <a:ext cx="115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lucose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49046" y="3981300"/>
            <a:ext cx="9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32113" y="3981300"/>
            <a:ext cx="9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11038" y="2029833"/>
            <a:ext cx="115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lucose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81802" y="1018964"/>
            <a:ext cx="0" cy="534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2472" y="957821"/>
            <a:ext cx="0" cy="595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61725" y="2930681"/>
            <a:ext cx="37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12048" y="2930681"/>
            <a:ext cx="37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653856" y="274638"/>
            <a:ext cx="6032944" cy="1143000"/>
          </a:xfrm>
        </p:spPr>
        <p:txBody>
          <a:bodyPr/>
          <a:lstStyle/>
          <a:p>
            <a:r>
              <a:rPr lang="en-US" dirty="0" smtClean="0">
                <a:latin typeface="Corbel" charset="0"/>
              </a:rPr>
              <a:t>Iodine Test</a:t>
            </a:r>
            <a:endParaRPr lang="en-US" dirty="0">
              <a:latin typeface="Corbe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702500"/>
            <a:ext cx="8229600" cy="3780850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Place a small amount of </a:t>
            </a:r>
            <a:r>
              <a:rPr lang="en-US" dirty="0" smtClean="0">
                <a:latin typeface="Corbel" charset="0"/>
              </a:rPr>
              <a:t>each solution in </a:t>
            </a:r>
            <a:r>
              <a:rPr lang="en-US" dirty="0">
                <a:latin typeface="Corbel" charset="0"/>
              </a:rPr>
              <a:t>a </a:t>
            </a:r>
            <a:r>
              <a:rPr lang="en-US" dirty="0" smtClean="0">
                <a:latin typeface="Corbel" charset="0"/>
              </a:rPr>
              <a:t>dimple plate</a:t>
            </a:r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Add 2 drops of iodine to </a:t>
            </a:r>
            <a:r>
              <a:rPr lang="en-US" dirty="0" smtClean="0">
                <a:latin typeface="Corbel" charset="0"/>
              </a:rPr>
              <a:t>each of the samples</a:t>
            </a:r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Observe the color of the iodine and record in the data table</a:t>
            </a:r>
          </a:p>
        </p:txBody>
      </p:sp>
      <p:pic>
        <p:nvPicPr>
          <p:cNvPr id="4" name="Picture 3" descr="titration-iodine-dro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922" y="138896"/>
            <a:ext cx="2673404" cy="238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12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Iodine Test</a:t>
            </a:r>
            <a:endParaRPr lang="en-US" dirty="0">
              <a:latin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08" y="1600200"/>
            <a:ext cx="4153892" cy="484672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If </a:t>
            </a:r>
            <a:r>
              <a:rPr lang="en-US" dirty="0" smtClean="0">
                <a:ea typeface="+mn-ea"/>
              </a:rPr>
              <a:t>it is positive, the iodine </a:t>
            </a:r>
            <a:r>
              <a:rPr lang="en-US" dirty="0" smtClean="0">
                <a:ea typeface="+mn-ea"/>
              </a:rPr>
              <a:t>will turn a purple/black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If </a:t>
            </a:r>
            <a:r>
              <a:rPr lang="en-US" dirty="0" smtClean="0"/>
              <a:t>it is negative</a:t>
            </a:r>
            <a:r>
              <a:rPr lang="en-US" dirty="0" smtClean="0">
                <a:ea typeface="+mn-ea"/>
              </a:rPr>
              <a:t>, </a:t>
            </a:r>
            <a:r>
              <a:rPr lang="en-US" dirty="0" smtClean="0">
                <a:ea typeface="+mn-ea"/>
              </a:rPr>
              <a:t>the iodine stays </a:t>
            </a:r>
            <a:r>
              <a:rPr lang="en-US" dirty="0" smtClean="0"/>
              <a:t>yellowish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603750"/>
            <a:ext cx="17716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Content Placeholder 8" descr="starch-test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908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Biuret Test</a:t>
            </a:r>
            <a:endParaRPr lang="en-US" dirty="0">
              <a:latin typeface="Corbel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2081847"/>
            <a:ext cx="8229600" cy="4044316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Place a small amount of each </a:t>
            </a:r>
            <a:r>
              <a:rPr lang="en-US" dirty="0" smtClean="0">
                <a:latin typeface="Corbel" charset="0"/>
              </a:rPr>
              <a:t>solution in the other part of the dimple plate.  </a:t>
            </a:r>
          </a:p>
          <a:p>
            <a:r>
              <a:rPr lang="en-US" dirty="0" smtClean="0">
                <a:latin typeface="Corbel" charset="0"/>
              </a:rPr>
              <a:t>Add 2-3 </a:t>
            </a:r>
            <a:r>
              <a:rPr lang="en-US" dirty="0">
                <a:latin typeface="Corbel" charset="0"/>
              </a:rPr>
              <a:t>drops of Biuret to </a:t>
            </a:r>
            <a:r>
              <a:rPr lang="en-US" dirty="0" smtClean="0">
                <a:latin typeface="Corbel" charset="0"/>
              </a:rPr>
              <a:t>each solution.</a:t>
            </a:r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Observe any color change and record results in data table</a:t>
            </a:r>
          </a:p>
        </p:txBody>
      </p:sp>
      <p:pic>
        <p:nvPicPr>
          <p:cNvPr id="6" name="Picture 5" descr="Biuret-T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1942" y="89579"/>
            <a:ext cx="1324858" cy="199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05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Biuret Test</a:t>
            </a:r>
            <a:endParaRPr lang="en-US" dirty="0">
              <a:latin typeface="Corbel" charset="0"/>
            </a:endParaRPr>
          </a:p>
        </p:txBody>
      </p:sp>
      <p:sp>
        <p:nvSpPr>
          <p:cNvPr id="1229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latin typeface="Corbel" charset="0"/>
              </a:rPr>
              <a:t>Biuret solution will change from blue to pink or </a:t>
            </a:r>
            <a:r>
              <a:rPr lang="en-US" sz="3200" dirty="0" smtClean="0">
                <a:latin typeface="Corbel" charset="0"/>
              </a:rPr>
              <a:t>purple for a positive test</a:t>
            </a:r>
          </a:p>
          <a:p>
            <a:r>
              <a:rPr lang="en-US" sz="3200" dirty="0" smtClean="0">
                <a:latin typeface="Corbel" charset="0"/>
              </a:rPr>
              <a:t>Negative will not change</a:t>
            </a:r>
            <a:endParaRPr lang="en-US" sz="3200" dirty="0">
              <a:latin typeface="Corbel" charset="0"/>
            </a:endParaRPr>
          </a:p>
        </p:txBody>
      </p:sp>
      <p:pic>
        <p:nvPicPr>
          <p:cNvPr id="12292" name="Content Placeholder 5" descr="biur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96" b="-21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0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414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Macromolecules Indicators Lab</vt:lpstr>
      <vt:lpstr>PowerPoint Presentation</vt:lpstr>
      <vt:lpstr>Positive Paper Bag Test</vt:lpstr>
      <vt:lpstr>Paper Bag test</vt:lpstr>
      <vt:lpstr>PowerPoint Presentation</vt:lpstr>
      <vt:lpstr>Iodine Test</vt:lpstr>
      <vt:lpstr>Iodine Test</vt:lpstr>
      <vt:lpstr>Biuret Test</vt:lpstr>
      <vt:lpstr>Biuret Test</vt:lpstr>
      <vt:lpstr>Benedict’s Changed to Test Strips</vt:lpstr>
      <vt:lpstr>Benedict’s Test- Class Demo</vt:lpstr>
      <vt:lpstr>Benedict’s Test</vt:lpstr>
      <vt:lpstr>Positive Results for Benedict’s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officeuser</dc:creator>
  <cp:lastModifiedBy>officeuser</cp:lastModifiedBy>
  <cp:revision>13</cp:revision>
  <dcterms:created xsi:type="dcterms:W3CDTF">2016-08-31T00:15:05Z</dcterms:created>
  <dcterms:modified xsi:type="dcterms:W3CDTF">2016-08-31T23:09:39Z</dcterms:modified>
</cp:coreProperties>
</file>