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4" r:id="rId2"/>
    <p:sldId id="256" r:id="rId3"/>
    <p:sldId id="257" r:id="rId4"/>
    <p:sldId id="258" r:id="rId5"/>
    <p:sldId id="259" r:id="rId6"/>
    <p:sldId id="260" r:id="rId7"/>
    <p:sldId id="312" r:id="rId8"/>
    <p:sldId id="261" r:id="rId9"/>
    <p:sldId id="262" r:id="rId10"/>
    <p:sldId id="263" r:id="rId11"/>
    <p:sldId id="264" r:id="rId12"/>
    <p:sldId id="304" r:id="rId13"/>
    <p:sldId id="265" r:id="rId14"/>
    <p:sldId id="266" r:id="rId15"/>
    <p:sldId id="267" r:id="rId16"/>
    <p:sldId id="268" r:id="rId17"/>
    <p:sldId id="30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03" r:id="rId26"/>
    <p:sldId id="276" r:id="rId27"/>
    <p:sldId id="277" r:id="rId28"/>
    <p:sldId id="278" r:id="rId29"/>
    <p:sldId id="279" r:id="rId30"/>
    <p:sldId id="280" r:id="rId31"/>
    <p:sldId id="281" r:id="rId32"/>
    <p:sldId id="309" r:id="rId33"/>
    <p:sldId id="285" r:id="rId34"/>
    <p:sldId id="286" r:id="rId35"/>
    <p:sldId id="287" r:id="rId36"/>
    <p:sldId id="288" r:id="rId37"/>
    <p:sldId id="306" r:id="rId38"/>
    <p:sldId id="289" r:id="rId39"/>
    <p:sldId id="290" r:id="rId40"/>
    <p:sldId id="291" r:id="rId41"/>
    <p:sldId id="299" r:id="rId42"/>
    <p:sldId id="292" r:id="rId43"/>
    <p:sldId id="300" r:id="rId44"/>
    <p:sldId id="307" r:id="rId45"/>
    <p:sldId id="310" r:id="rId46"/>
    <p:sldId id="293" r:id="rId47"/>
    <p:sldId id="294" r:id="rId48"/>
    <p:sldId id="295" r:id="rId49"/>
    <p:sldId id="296" r:id="rId50"/>
    <p:sldId id="297" r:id="rId51"/>
    <p:sldId id="298" r:id="rId52"/>
    <p:sldId id="311" r:id="rId53"/>
    <p:sldId id="313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D757"/>
    <a:srgbClr val="00FF00"/>
    <a:srgbClr val="FF6699"/>
    <a:srgbClr val="B40C9C"/>
    <a:srgbClr val="FF33CC"/>
    <a:srgbClr val="FBC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417638"/>
          </a:xfrm>
        </p:spPr>
        <p:txBody>
          <a:bodyPr>
            <a:normAutofit/>
          </a:bodyPr>
          <a:lstStyle>
            <a:lvl1pPr algn="ctr">
              <a:defRPr sz="4400" b="1" u="sng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200"/>
            </a:lvl1pPr>
            <a:lvl2pPr>
              <a:spcBef>
                <a:spcPts val="1200"/>
              </a:spcBef>
              <a:spcAft>
                <a:spcPts val="1200"/>
              </a:spcAft>
              <a:defRPr sz="3200"/>
            </a:lvl2pPr>
            <a:lvl3pPr>
              <a:spcBef>
                <a:spcPts val="1200"/>
              </a:spcBef>
              <a:spcAft>
                <a:spcPts val="1200"/>
              </a:spcAft>
              <a:defRPr sz="3200"/>
            </a:lvl3pPr>
            <a:lvl4pPr>
              <a:spcBef>
                <a:spcPts val="1200"/>
              </a:spcBef>
              <a:spcAft>
                <a:spcPts val="1200"/>
              </a:spcAft>
              <a:defRPr sz="3200"/>
            </a:lvl4pPr>
            <a:lvl5pPr>
              <a:spcBef>
                <a:spcPts val="1200"/>
              </a:spcBef>
              <a:spcAft>
                <a:spcPts val="1200"/>
              </a:spcAft>
              <a:defRPr sz="3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plit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41763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6868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5D8404-E734-45A7-8C7E-3F8400197C0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E37F01-F0F2-41A6-BE1E-70BBB7DF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latinLnBrk="0" hangingPunct="1">
        <a:spcBef>
          <a:spcPct val="0"/>
        </a:spcBef>
        <a:buNone/>
        <a:defRPr kumimoji="0" sz="4400" b="1" u="sng" kern="1200">
          <a:solidFill>
            <a:srgbClr val="FFFF00"/>
          </a:solidFill>
          <a:latin typeface="Comic Sans MS" pitchFamily="66" charset="0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ts val="1200"/>
        </a:spcBef>
        <a:spcAft>
          <a:spcPts val="1200"/>
        </a:spcAft>
        <a:buClr>
          <a:schemeClr val="accent1"/>
        </a:buClr>
        <a:buSzPct val="80000"/>
        <a:buFont typeface="Wingdings 2"/>
        <a:buChar char=""/>
        <a:defRPr kumimoji="0"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22376" indent="-274320" algn="l" rtl="0" eaLnBrk="1" latinLnBrk="0" hangingPunct="1">
        <a:spcBef>
          <a:spcPts val="1200"/>
        </a:spcBef>
        <a:spcAft>
          <a:spcPts val="1200"/>
        </a:spcAft>
        <a:buClr>
          <a:schemeClr val="accent1"/>
        </a:buClr>
        <a:buSzPct val="90000"/>
        <a:buFont typeface="Wingdings 2"/>
        <a:buChar char=""/>
        <a:defRPr kumimoji="0"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005840" indent="-256032" algn="l" rtl="0" eaLnBrk="1" latinLnBrk="0" hangingPunct="1">
        <a:spcBef>
          <a:spcPts val="1200"/>
        </a:spcBef>
        <a:spcAft>
          <a:spcPts val="1200"/>
        </a:spcAft>
        <a:buClr>
          <a:schemeClr val="accent2"/>
        </a:buClr>
        <a:buSzPct val="85000"/>
        <a:buFont typeface="Arial"/>
        <a:buChar char="○"/>
        <a:defRPr kumimoji="0"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80160" indent="-237744" algn="l" rtl="0" eaLnBrk="1" latinLnBrk="0" hangingPunct="1">
        <a:spcBef>
          <a:spcPts val="1200"/>
        </a:spcBef>
        <a:spcAft>
          <a:spcPts val="1200"/>
        </a:spcAft>
        <a:buClr>
          <a:schemeClr val="accent3"/>
        </a:buClr>
        <a:buSzPct val="90000"/>
        <a:buFont typeface="Wingdings 2"/>
        <a:buChar char=""/>
        <a:defRPr kumimoji="0"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490472" indent="-182880" algn="l" rtl="0" eaLnBrk="1" latinLnBrk="0" hangingPunct="1">
        <a:spcBef>
          <a:spcPts val="1200"/>
        </a:spcBef>
        <a:spcAft>
          <a:spcPts val="1200"/>
        </a:spcAft>
        <a:buClr>
          <a:schemeClr val="accent4"/>
        </a:buClr>
        <a:buSzPct val="100000"/>
        <a:buFont typeface="Arial"/>
        <a:buChar char="-"/>
        <a:defRPr kumimoji="0"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http://project.bio.iastate.edu/imagebank/meiosis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3" Type="http://schemas.openxmlformats.org/officeDocument/2006/relationships/image" Target="http://regentsprep.org/regents/biology/units/evolution/crossovr.gi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meiosis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hnkyrk.com/meiosis.htm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stages of mitosis, in order?</a:t>
            </a:r>
          </a:p>
          <a:p>
            <a:r>
              <a:rPr lang="en-US" dirty="0" smtClean="0"/>
              <a:t>In which phase do chromosomes line up at the equator of a cell?</a:t>
            </a:r>
          </a:p>
          <a:p>
            <a:r>
              <a:rPr lang="en-US" dirty="0" smtClean="0"/>
              <a:t>If a parent cell has 46 chromosomes and it goes through cell division, how many chromosomes will the daughter </a:t>
            </a:r>
            <a:r>
              <a:rPr lang="en-US" smtClean="0"/>
              <a:t>cells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65141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</a:t>
            </a:r>
            <a:r>
              <a:rPr lang="en-US" dirty="0" smtClean="0">
                <a:latin typeface="Comic Sans MS"/>
                <a:ea typeface="Times New Roman"/>
              </a:rPr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897563"/>
          </a:xfrm>
        </p:spPr>
        <p:txBody>
          <a:bodyPr/>
          <a:lstStyle/>
          <a:p>
            <a:r>
              <a:rPr lang="en-US" sz="4000" b="1" u="sng" dirty="0" smtClean="0"/>
              <a:t>Fertilization </a:t>
            </a:r>
            <a:r>
              <a:rPr lang="en-US" sz="4000" dirty="0" smtClean="0"/>
              <a:t>= the process of joining gametes.</a:t>
            </a:r>
          </a:p>
          <a:p>
            <a:r>
              <a:rPr lang="en-US" sz="3200" dirty="0" smtClean="0"/>
              <a:t> </a:t>
            </a:r>
            <a:r>
              <a:rPr lang="en-US" sz="4400" b="1" u="sng" dirty="0" smtClean="0"/>
              <a:t>Zygote</a:t>
            </a:r>
            <a:r>
              <a:rPr lang="en-US" sz="4400" dirty="0" smtClean="0"/>
              <a:t> = when sperm (haploid) fertilizes the egg (haploid), the resulting cell is the zygote (diploid).</a:t>
            </a: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600200"/>
          </a:xfrm>
        </p:spPr>
        <p:txBody>
          <a:bodyPr>
            <a:normAutofit/>
          </a:bodyPr>
          <a:lstStyle/>
          <a:p>
            <a:r>
              <a:rPr lang="en-US" sz="2800" b="1" cap="all" dirty="0" smtClean="0"/>
              <a:t>I. </a:t>
            </a:r>
            <a:r>
              <a:rPr lang="en-US" sz="2800" b="1" u="sng" cap="all" dirty="0" smtClean="0"/>
              <a:t>Genes, chromosomes, and numbers: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sz="4000" dirty="0" smtClean="0"/>
              <a:t>In humans, each </a:t>
            </a:r>
            <a:r>
              <a:rPr lang="en-US" sz="4000" b="1" u="sng" dirty="0" smtClean="0"/>
              <a:t>somatic cell</a:t>
            </a:r>
            <a:r>
              <a:rPr lang="en-US" sz="4000" dirty="0" smtClean="0"/>
              <a:t> (any cell other than a sperm or egg, has </a:t>
            </a:r>
            <a:r>
              <a:rPr lang="en-US" sz="4000" b="1" u="sng" dirty="0" smtClean="0"/>
              <a:t>46</a:t>
            </a:r>
            <a:r>
              <a:rPr lang="en-US" sz="4000" dirty="0" smtClean="0"/>
              <a:t> chromosomes)</a:t>
            </a:r>
          </a:p>
          <a:p>
            <a:endParaRPr lang="en-US" dirty="0"/>
          </a:p>
        </p:txBody>
      </p:sp>
      <p:pic>
        <p:nvPicPr>
          <p:cNvPr id="5" name="Picture 3" descr="t:\Documents and Settings\ASIM\My Documents\My Pictures\Microsoft Clip Organizer\j043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71800" y="33528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/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3600" dirty="0" smtClean="0"/>
              <a:t>46 chromosomes</a:t>
            </a:r>
            <a:r>
              <a:rPr lang="en-US" sz="3600" dirty="0" smtClean="0">
                <a:sym typeface="Wingdings"/>
              </a:rPr>
              <a:t></a:t>
            </a:r>
            <a:r>
              <a:rPr lang="en-US" sz="3600" dirty="0" smtClean="0"/>
              <a:t> </a:t>
            </a:r>
            <a:r>
              <a:rPr lang="en-US" sz="3600" b="1" u="sng" dirty="0" smtClean="0"/>
              <a:t>23 pairs</a:t>
            </a:r>
            <a:r>
              <a:rPr lang="en-US" sz="3600" dirty="0" smtClean="0"/>
              <a:t> (humans get </a:t>
            </a:r>
            <a:r>
              <a:rPr lang="en-US" sz="3600" b="1" u="sng" dirty="0" smtClean="0"/>
              <a:t>1 pair</a:t>
            </a:r>
            <a:r>
              <a:rPr lang="en-US" sz="3600" dirty="0" smtClean="0"/>
              <a:t> from each parent)</a:t>
            </a:r>
          </a:p>
          <a:p>
            <a:endParaRPr lang="en-US" dirty="0"/>
          </a:p>
        </p:txBody>
      </p:sp>
      <p:pic>
        <p:nvPicPr>
          <p:cNvPr id="4" name="Picture 2" descr="http://cnx.org/content/m15083/latest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7924800" cy="5897563"/>
          </a:xfrm>
        </p:spPr>
        <p:txBody>
          <a:bodyPr/>
          <a:lstStyle/>
          <a:p>
            <a:pPr marL="557784" indent="-228600">
              <a:spcBef>
                <a:spcPts val="600"/>
              </a:spcBef>
              <a:spcAft>
                <a:spcPts val="0"/>
              </a:spcAft>
              <a:buSzPct val="100000"/>
              <a:tabLst>
                <a:tab pos="571500" algn="l"/>
              </a:tabLst>
            </a:pPr>
            <a:r>
              <a:rPr lang="en-US" sz="3600" b="1" u="sng" dirty="0" smtClean="0">
                <a:latin typeface="Comic Sans MS"/>
                <a:ea typeface="Times New Roman"/>
              </a:rPr>
              <a:t>Sex chromosomes</a:t>
            </a:r>
            <a:r>
              <a:rPr lang="en-US" sz="3600" dirty="0" smtClean="0">
                <a:latin typeface="Comic Sans MS"/>
                <a:ea typeface="Times New Roman"/>
              </a:rPr>
              <a:t>- determine the sex of an individual 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1042416" lvl="1" indent="-228600">
              <a:spcBef>
                <a:spcPts val="600"/>
              </a:spcBef>
              <a:spcAft>
                <a:spcPts val="0"/>
              </a:spcAft>
              <a:buSzPct val="100000"/>
              <a:tabLst>
                <a:tab pos="1143000" algn="l"/>
              </a:tabLst>
            </a:pPr>
            <a:r>
              <a:rPr lang="en-US" dirty="0" smtClean="0">
                <a:latin typeface="Comic Sans MS"/>
                <a:ea typeface="Times New Roman"/>
              </a:rPr>
              <a:t>last pair of chromosomes—23</a:t>
            </a:r>
            <a:r>
              <a:rPr lang="en-US" baseline="30000" dirty="0" smtClean="0">
                <a:latin typeface="Comic Sans MS"/>
                <a:ea typeface="Times New Roman"/>
              </a:rPr>
              <a:t>rd</a:t>
            </a:r>
            <a:r>
              <a:rPr lang="en-US" dirty="0" smtClean="0">
                <a:latin typeface="Comic Sans MS"/>
                <a:ea typeface="Times New Roman"/>
              </a:rPr>
              <a:t> pair for humans</a:t>
            </a:r>
            <a:endParaRPr lang="en-US" dirty="0" smtClean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Comic Sans MS"/>
                <a:ea typeface="Times New Roman"/>
              </a:rPr>
              <a:t>	</a:t>
            </a:r>
            <a:r>
              <a:rPr lang="en-US" sz="4800" dirty="0" smtClean="0">
                <a:solidFill>
                  <a:srgbClr val="FF6699"/>
                </a:solidFill>
                <a:latin typeface="Comic Sans MS"/>
                <a:ea typeface="Times New Roman"/>
              </a:rPr>
              <a:t>XX = </a:t>
            </a:r>
            <a:r>
              <a:rPr lang="en-US" sz="4800" b="1" u="sng" dirty="0" smtClean="0">
                <a:solidFill>
                  <a:srgbClr val="FF6699"/>
                </a:solidFill>
                <a:latin typeface="Comic Sans MS"/>
                <a:ea typeface="Times New Roman"/>
              </a:rPr>
              <a:t>female</a:t>
            </a:r>
            <a:endParaRPr lang="en-US" sz="4800" dirty="0" smtClean="0">
              <a:solidFill>
                <a:srgbClr val="FF6699"/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rgbClr val="C00000"/>
                </a:solidFill>
                <a:latin typeface="Comic Sans MS"/>
                <a:ea typeface="Times New Roman"/>
              </a:rPr>
              <a:t>	</a:t>
            </a:r>
            <a:r>
              <a:rPr lang="en-US" sz="4800" dirty="0" smtClean="0">
                <a:solidFill>
                  <a:srgbClr val="00B0F0"/>
                </a:solidFill>
                <a:latin typeface="Comic Sans MS"/>
                <a:ea typeface="Times New Roman"/>
              </a:rPr>
              <a:t>XY = </a:t>
            </a:r>
            <a:r>
              <a:rPr lang="en-US" sz="4800" b="1" u="sng" dirty="0" smtClean="0">
                <a:solidFill>
                  <a:srgbClr val="00B0F0"/>
                </a:solidFill>
                <a:latin typeface="Comic Sans MS"/>
                <a:ea typeface="Times New Roman"/>
              </a:rPr>
              <a:t>male</a:t>
            </a:r>
            <a:endParaRPr lang="en-US" sz="4800" dirty="0" smtClean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39938" name="Picture 2" descr="http://ghr.nlm.nih.gov/handbook/illustrations/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65715"/>
            <a:ext cx="5029200" cy="359228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324600"/>
          </a:xfrm>
        </p:spPr>
        <p:txBody>
          <a:bodyPr>
            <a:normAutofit/>
          </a:bodyPr>
          <a:lstStyle/>
          <a:p>
            <a:pPr marL="557784" indent="-228600">
              <a:spcBef>
                <a:spcPts val="0"/>
              </a:spcBef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en-US" sz="4000" dirty="0" smtClean="0">
                <a:latin typeface="Comic Sans MS"/>
                <a:ea typeface="Times New Roman"/>
                <a:cs typeface="Arial"/>
              </a:rPr>
              <a:t>The </a:t>
            </a:r>
            <a:r>
              <a:rPr lang="en-US" sz="4000" b="1" u="sng" dirty="0" smtClean="0">
                <a:latin typeface="Comic Sans MS"/>
                <a:ea typeface="Times New Roman"/>
                <a:cs typeface="Arial"/>
              </a:rPr>
              <a:t>number of chromosomes</a:t>
            </a:r>
            <a:r>
              <a:rPr lang="en-US" sz="4000" dirty="0" smtClean="0">
                <a:latin typeface="Comic Sans MS"/>
                <a:ea typeface="Times New Roman"/>
                <a:cs typeface="Arial"/>
              </a:rPr>
              <a:t> for an organism is NOT related to the </a:t>
            </a:r>
            <a:r>
              <a:rPr lang="en-US" sz="4000" b="1" u="sng" dirty="0" smtClean="0">
                <a:latin typeface="Comic Sans MS"/>
                <a:ea typeface="Times New Roman"/>
                <a:cs typeface="Arial"/>
              </a:rPr>
              <a:t>complexity</a:t>
            </a:r>
            <a:r>
              <a:rPr lang="en-US" sz="4000" dirty="0" smtClean="0">
                <a:latin typeface="Comic Sans MS"/>
                <a:ea typeface="Times New Roman"/>
                <a:cs typeface="Arial"/>
              </a:rPr>
              <a:t> of that organism!!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571500" algn="l"/>
              </a:tabLst>
            </a:pPr>
            <a:endParaRPr lang="en-US" sz="4000" dirty="0" smtClean="0">
              <a:latin typeface="Times New Roman"/>
              <a:ea typeface="Times New Roman"/>
            </a:endParaRPr>
          </a:p>
          <a:p>
            <a:pPr marL="132588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en-US" dirty="0" smtClean="0">
                <a:solidFill>
                  <a:srgbClr val="00B0F0"/>
                </a:solidFill>
                <a:latin typeface="Comic Sans MS"/>
                <a:ea typeface="Times New Roman"/>
                <a:cs typeface="Arial"/>
              </a:rPr>
              <a:t>Ex: A dog has 78 body chromosomes and humans have 46 body chromosomes</a:t>
            </a:r>
          </a:p>
          <a:p>
            <a:pPr marL="557784" indent="-228600">
              <a:spcBef>
                <a:spcPts val="0"/>
              </a:spcBef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en-US" sz="4000" dirty="0" smtClean="0">
                <a:latin typeface="Comic Sans MS"/>
                <a:ea typeface="Times New Roman"/>
                <a:cs typeface="Arial"/>
              </a:rPr>
              <a:t>A thousand or more genes are lined up on a chromosomes at one time</a:t>
            </a:r>
            <a:endParaRPr lang="en-US" sz="4000" dirty="0" smtClean="0">
              <a:latin typeface="Times New Roman"/>
              <a:ea typeface="Times New Roman"/>
            </a:endParaRPr>
          </a:p>
        </p:txBody>
      </p:sp>
      <p:pic>
        <p:nvPicPr>
          <p:cNvPr id="113666" name="Picture 2" descr="t:\Documents and Settings\ASIM\My Documents\My Pictures\Microsoft Clip Organizer\j04174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171" y="4712890"/>
            <a:ext cx="1799829" cy="214511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Diploid &amp; Haploid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2362200"/>
          </a:xfrm>
        </p:spPr>
        <p:txBody>
          <a:bodyPr>
            <a:normAutofit/>
          </a:bodyPr>
          <a:lstStyle/>
          <a:p>
            <a:pPr marL="42062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Each </a:t>
            </a:r>
            <a:r>
              <a:rPr lang="en-US" b="1" u="sng" dirty="0" smtClean="0"/>
              <a:t>somatic cell</a:t>
            </a:r>
            <a:r>
              <a:rPr lang="en-US" dirty="0" smtClean="0"/>
              <a:t> of an organism contains </a:t>
            </a:r>
            <a:r>
              <a:rPr lang="en-US" b="1" u="sng" dirty="0" smtClean="0"/>
              <a:t>paired </a:t>
            </a:r>
            <a:r>
              <a:rPr lang="en-US" dirty="0" smtClean="0"/>
              <a:t>chromosomes. </a:t>
            </a:r>
          </a:p>
          <a:p>
            <a:endParaRPr lang="en-US" dirty="0"/>
          </a:p>
        </p:txBody>
      </p:sp>
      <p:pic>
        <p:nvPicPr>
          <p:cNvPr id="37892" name="Picture 4" descr="Diagram of 21 human chromoso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42387"/>
            <a:ext cx="7315200" cy="441561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629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Half of each pair came from each parent. These cells are said to have 2n chromosomes, or a full set</a:t>
            </a:r>
            <a:r>
              <a:rPr lang="en-US" sz="3200" dirty="0" smtClean="0"/>
              <a:t>. </a:t>
            </a:r>
          </a:p>
          <a:p>
            <a:pPr lvl="1"/>
            <a:r>
              <a:rPr lang="en-US" sz="4000" dirty="0" smtClean="0">
                <a:solidFill>
                  <a:srgbClr val="00B0F0"/>
                </a:solidFill>
              </a:rPr>
              <a:t>They are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B0F0"/>
                </a:solidFill>
              </a:rPr>
              <a:t>DIPLOID</a:t>
            </a:r>
          </a:p>
          <a:p>
            <a:pPr lvl="3"/>
            <a:r>
              <a:rPr lang="en-US" sz="4000" dirty="0" smtClean="0"/>
              <a:t>Ex: Humans have 46 body chromosomes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openlearn.open.ac.uk/file.php/1638/SK220_1_01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Each </a:t>
            </a:r>
            <a:r>
              <a:rPr lang="en-US" sz="3600" b="1" u="sng" dirty="0" smtClean="0"/>
              <a:t>sex cell</a:t>
            </a:r>
            <a:r>
              <a:rPr lang="en-US" sz="3600" dirty="0" smtClean="0"/>
              <a:t> of an organism contains only </a:t>
            </a:r>
            <a:r>
              <a:rPr lang="en-US" sz="3600" b="1" u="sng" dirty="0" smtClean="0"/>
              <a:t>half of</a:t>
            </a:r>
            <a:r>
              <a:rPr lang="en-US" sz="3600" dirty="0" smtClean="0"/>
              <a:t> a chromosome set. </a:t>
            </a:r>
          </a:p>
          <a:p>
            <a:pPr lvl="2"/>
            <a:r>
              <a:rPr lang="en-US" sz="4000" dirty="0" smtClean="0">
                <a:solidFill>
                  <a:srgbClr val="00B0F0"/>
                </a:solidFill>
              </a:rPr>
              <a:t>These cells are </a:t>
            </a:r>
            <a:r>
              <a:rPr lang="en-US" sz="4000" b="1" dirty="0" smtClean="0">
                <a:solidFill>
                  <a:srgbClr val="00B0F0"/>
                </a:solidFill>
              </a:rPr>
              <a:t>HAPLOID</a:t>
            </a:r>
            <a:r>
              <a:rPr lang="en-US" sz="4000" dirty="0" smtClean="0">
                <a:solidFill>
                  <a:srgbClr val="00B0F0"/>
                </a:solidFill>
              </a:rPr>
              <a:t> and have 1n chromosomes</a:t>
            </a:r>
          </a:p>
          <a:p>
            <a:pPr lvl="4"/>
            <a:r>
              <a:rPr lang="en-US" sz="5200" dirty="0" smtClean="0">
                <a:latin typeface="Comic Sans MS" pitchFamily="66" charset="0"/>
              </a:rPr>
              <a:t>Ex: Humans have 23 chromosomes in their gametes (egg or sperm cell)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/>
          </a:bodyPr>
          <a:lstStyle/>
          <a:p>
            <a:pPr marL="987552" indent="-228600">
              <a:spcBef>
                <a:spcPts val="600"/>
              </a:spcBef>
              <a:spcAft>
                <a:spcPts val="600"/>
              </a:spcAft>
              <a:buFont typeface="Courier New"/>
              <a:buChar char="o"/>
              <a:tabLst>
                <a:tab pos="1600200" algn="l"/>
              </a:tabLst>
            </a:pPr>
            <a:r>
              <a:rPr lang="en-US" sz="4600" dirty="0" smtClean="0">
                <a:latin typeface="Comic Sans MS"/>
                <a:ea typeface="Times New Roman"/>
                <a:cs typeface="Arial"/>
              </a:rPr>
              <a:t>Sex cells will fuse with another sex cell during fertilization to create a </a:t>
            </a:r>
            <a:r>
              <a:rPr lang="en-US" sz="4600" b="1" u="sng" dirty="0" smtClean="0">
                <a:latin typeface="Comic Sans MS"/>
                <a:ea typeface="Times New Roman"/>
                <a:cs typeface="Arial"/>
              </a:rPr>
              <a:t>2n organism</a:t>
            </a:r>
            <a:r>
              <a:rPr lang="en-US" sz="4600" dirty="0" smtClean="0">
                <a:latin typeface="Comic Sans MS"/>
                <a:ea typeface="Times New Roman"/>
                <a:cs typeface="Arial"/>
              </a:rPr>
              <a:t>.</a:t>
            </a:r>
            <a:endParaRPr lang="en-US" sz="4600" dirty="0" smtClean="0">
              <a:latin typeface="Times New Roman"/>
              <a:ea typeface="Times New Roman"/>
            </a:endParaRPr>
          </a:p>
        </p:txBody>
      </p:sp>
      <p:pic>
        <p:nvPicPr>
          <p:cNvPr id="34818" name="Picture 2" descr="http://erin-moore.com/images/06%20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878" y="3276600"/>
            <a:ext cx="4766122" cy="3581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6480048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Meiosis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7948950" cy="1752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Division of sex cells</a:t>
            </a:r>
            <a:endParaRPr lang="en-US" sz="6000" dirty="0"/>
          </a:p>
        </p:txBody>
      </p:sp>
      <p:pic>
        <p:nvPicPr>
          <p:cNvPr id="1026" name="Picture 2" descr="j0281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91000"/>
            <a:ext cx="2667000" cy="25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4400" dirty="0" smtClean="0">
                <a:latin typeface="Comic Sans MS"/>
                <a:ea typeface="Times New Roman"/>
                <a:cs typeface="Arial"/>
              </a:rPr>
              <a:t>So if human sperm and egg both have 23 chromosomes, after fertilization an embryo would have 46 chromosomes!</a:t>
            </a:r>
            <a:endParaRPr lang="en-US" sz="44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33793" name="Picture 1" descr="H:\Pictures_Braden\IMG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4445000" cy="3333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 Reasons why Meiosis is significant!!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1. </a:t>
            </a:r>
            <a:r>
              <a:rPr lang="en-US" sz="4000" b="1" u="sng" dirty="0" smtClean="0"/>
              <a:t>Meiosis</a:t>
            </a:r>
            <a:r>
              <a:rPr lang="en-US" sz="4000" dirty="0" smtClean="0"/>
              <a:t> is another form of cell division that </a:t>
            </a:r>
            <a:r>
              <a:rPr lang="en-US" sz="4000" b="1" u="sng" dirty="0" smtClean="0"/>
              <a:t>creates haploid cells</a:t>
            </a:r>
            <a:r>
              <a:rPr lang="en-US" sz="4000" dirty="0" smtClean="0"/>
              <a:t> to be used for reproduction</a:t>
            </a:r>
            <a:endParaRPr lang="en-US" sz="4000" dirty="0"/>
          </a:p>
        </p:txBody>
      </p:sp>
      <p:pic>
        <p:nvPicPr>
          <p:cNvPr id="32772" name="Picture 4" descr="http://www.doctor-slim.com/wp-content/uploads/2007/07/sp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2514600" cy="2438400"/>
          </a:xfrm>
          <a:prstGeom prst="rect">
            <a:avLst/>
          </a:prstGeom>
          <a:noFill/>
        </p:spPr>
      </p:pic>
      <p:pic>
        <p:nvPicPr>
          <p:cNvPr id="32774" name="Picture 6" descr="http://embryology.med.unsw.edu.au/Notes/images/week1/2cellh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2671388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Female Egg Cell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114800"/>
            <a:ext cx="2514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Male Sperm Cells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Reasons why Meiosis is significant!!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If mitosis was the only form of cell division, then new offspring would always have </a:t>
            </a:r>
            <a:r>
              <a:rPr lang="en-US" sz="4400" b="1" u="sng" dirty="0" smtClean="0"/>
              <a:t>2 times</a:t>
            </a:r>
            <a:r>
              <a:rPr lang="en-US" sz="4400" dirty="0" smtClean="0"/>
              <a:t> as many </a:t>
            </a:r>
            <a:r>
              <a:rPr lang="en-US" sz="4400" b="1" u="sng" dirty="0" smtClean="0"/>
              <a:t>chromosomes</a:t>
            </a:r>
            <a:r>
              <a:rPr lang="en-US" sz="4400" dirty="0" smtClean="0"/>
              <a:t> as their parents. </a:t>
            </a: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Reasons why Meiosis is significant!!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Eventually, there would be so many chromosomes, the organism would </a:t>
            </a:r>
            <a:r>
              <a:rPr lang="en-US" sz="4400" b="1" u="sng" dirty="0" smtClean="0"/>
              <a:t>not survive</a:t>
            </a:r>
            <a:r>
              <a:rPr lang="en-US" sz="4400" dirty="0" smtClean="0"/>
              <a:t> or be severely </a:t>
            </a:r>
            <a:r>
              <a:rPr lang="en-US" sz="4400" b="1" u="sng" dirty="0" smtClean="0"/>
              <a:t>mutated</a:t>
            </a:r>
            <a:r>
              <a:rPr lang="en-US" sz="4400" dirty="0" smtClean="0"/>
              <a:t>. </a:t>
            </a:r>
            <a:endParaRPr lang="en-US" sz="4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010676"/>
            <a:ext cx="2438400" cy="28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839200" cy="1417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 Reasons why Meiosis is significant!!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2.  </a:t>
            </a:r>
            <a:r>
              <a:rPr lang="en-US" dirty="0" smtClean="0"/>
              <a:t>Meiosis provides</a:t>
            </a:r>
            <a:r>
              <a:rPr lang="en-US" b="1" u="sng" dirty="0" smtClean="0"/>
              <a:t> </a:t>
            </a:r>
            <a:r>
              <a:rPr lang="en-US" b="1" u="sng" cap="all" dirty="0" smtClean="0"/>
              <a:t>Genetic variation</a:t>
            </a:r>
            <a:r>
              <a:rPr lang="en-US" b="1" dirty="0" smtClean="0"/>
              <a:t>- </a:t>
            </a:r>
            <a:r>
              <a:rPr lang="en-US" dirty="0" smtClean="0"/>
              <a:t>the reshuffling of genes carried by the individual members of a population.</a:t>
            </a:r>
            <a:endParaRPr lang="en-US" dirty="0"/>
          </a:p>
        </p:txBody>
      </p:sp>
      <p:pic>
        <p:nvPicPr>
          <p:cNvPr id="29698" name="Picture 2" descr="https://eapbiofield.wikispaces.com/file/view/meiosi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10152"/>
            <a:ext cx="6553200" cy="394784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839200" cy="1752600"/>
          </a:xfrm>
        </p:spPr>
        <p:txBody>
          <a:bodyPr>
            <a:normAutofit/>
          </a:bodyPr>
          <a:lstStyle/>
          <a:p>
            <a:r>
              <a:rPr lang="en-US" cap="all" dirty="0" smtClean="0"/>
              <a:t>Ii.  Meiosis</a:t>
            </a:r>
            <a:r>
              <a:rPr lang="en-US" dirty="0" smtClean="0"/>
              <a:t> vs. </a:t>
            </a:r>
            <a:r>
              <a:rPr lang="en-US" cap="all" dirty="0" smtClean="0"/>
              <a:t>Mitosis: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572000" cy="4724400"/>
          </a:xfrm>
        </p:spPr>
        <p:txBody>
          <a:bodyPr/>
          <a:lstStyle/>
          <a:p>
            <a:r>
              <a:rPr lang="en-US" sz="3600" dirty="0" smtClean="0"/>
              <a:t>Remember: </a:t>
            </a:r>
            <a:r>
              <a:rPr lang="en-US" sz="3600" b="1" u="sng" dirty="0" smtClean="0"/>
              <a:t>mitosis</a:t>
            </a:r>
            <a:r>
              <a:rPr lang="en-US" sz="3600" dirty="0" smtClean="0"/>
              <a:t> = asexual division of diploid  body cells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www.accessexcellence.org/RC/VL/GG/images/MITOSI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90600"/>
            <a:ext cx="4716468" cy="5638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cap="all" dirty="0" smtClean="0"/>
              <a:t>Ii.  </a:t>
            </a:r>
            <a:r>
              <a:rPr lang="en-US" sz="3600" b="1" u="sng" cap="all" dirty="0" smtClean="0"/>
              <a:t>Meiosis</a:t>
            </a:r>
            <a:r>
              <a:rPr lang="en-US" sz="3600" b="1" u="sng" dirty="0" smtClean="0"/>
              <a:t> vs. </a:t>
            </a:r>
            <a:r>
              <a:rPr lang="en-US" sz="3600" b="1" u="sng" cap="all" dirty="0" smtClean="0"/>
              <a:t>Mitosis: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61999"/>
          <a:ext cx="9144000" cy="58674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38600"/>
                <a:gridCol w="2598677"/>
                <a:gridCol w="2506723"/>
              </a:tblGrid>
              <a:tr h="595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>
                    <a:solidFill>
                      <a:srgbClr val="FFFF00"/>
                    </a:solidFill>
                  </a:tcPr>
                </a:tc>
              </a:tr>
              <a:tr h="595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Cell type of parent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diploid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diploid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FFFF00"/>
                    </a:solidFill>
                  </a:tcPr>
                </a:tc>
              </a:tr>
              <a:tr h="969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Number of daughter cells produced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4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2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FFFF00"/>
                    </a:solidFill>
                  </a:tcPr>
                </a:tc>
              </a:tr>
              <a:tr h="926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Number of cell divisions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2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1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FFFF00"/>
                    </a:solidFill>
                  </a:tcPr>
                </a:tc>
              </a:tr>
              <a:tr h="1390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Genetic relationship of daughter cells to parent cell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different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identical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FFFF00"/>
                    </a:solidFill>
                  </a:tcPr>
                </a:tc>
              </a:tr>
              <a:tr h="1390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Genetic relationship of daughter cells to one another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different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identical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2322" marR="6232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project.bio.iastate.edu/imagebank/meiosis.jpg"/>
          <p:cNvPicPr>
            <a:picLocks noChangeAspect="1" noChangeArrowheads="1"/>
          </p:cNvPicPr>
          <p:nvPr/>
        </p:nvPicPr>
        <p:blipFill>
          <a:blip r:embed="rId2" r:link="rId3" cstate="print"/>
          <a:srcRect r="3220" b="4493"/>
          <a:stretch>
            <a:fillRect/>
          </a:stretch>
        </p:blipFill>
        <p:spPr bwMode="auto">
          <a:xfrm>
            <a:off x="27432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Meiosis I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Separates </a:t>
            </a:r>
            <a:r>
              <a:rPr lang="en-US" sz="4800" dirty="0" smtClean="0"/>
              <a:t>homologous pairs</a:t>
            </a:r>
            <a:r>
              <a:rPr lang="en-US" sz="4800" b="1" dirty="0" smtClean="0"/>
              <a:t> of chromosomes, </a:t>
            </a:r>
            <a:r>
              <a:rPr lang="en-US" sz="4800" b="1" cap="all" dirty="0" smtClean="0"/>
              <a:t>not</a:t>
            </a:r>
            <a:r>
              <a:rPr lang="en-US" sz="4800" b="1" dirty="0" smtClean="0"/>
              <a:t> sister </a:t>
            </a:r>
            <a:r>
              <a:rPr lang="en-US" sz="4800" b="1" dirty="0" err="1" smtClean="0"/>
              <a:t>chromatids</a:t>
            </a:r>
            <a:r>
              <a:rPr lang="en-US" sz="4800" b="1" dirty="0" smtClean="0"/>
              <a:t> of individual chromosomes.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800" dirty="0" smtClean="0"/>
              <a:t>Metabolic activities  &amp;  replicate chromosomes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2139" t="26616" r="54636" b="25856"/>
          <a:stretch>
            <a:fillRect/>
          </a:stretch>
        </p:blipFill>
        <p:spPr bwMode="auto">
          <a:xfrm>
            <a:off x="2133600" y="3200400"/>
            <a:ext cx="4433354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839200" cy="141763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Comic Sans MS" pitchFamily="66" charset="0"/>
              </a:rPr>
              <a:t>MEIOSIS </a:t>
            </a:r>
            <a:r>
              <a:rPr lang="en-US" dirty="0" smtClean="0">
                <a:latin typeface="Comic Sans MS"/>
                <a:ea typeface="Times New Roman"/>
              </a:rPr>
              <a:t>VOCABULARY: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omic Sans MS"/>
                <a:ea typeface="Times New Roman"/>
              </a:rPr>
              <a:t> </a:t>
            </a:r>
            <a:r>
              <a:rPr lang="en-US" sz="3600" b="1" u="sng" dirty="0" smtClean="0">
                <a:latin typeface="Comic Sans MS"/>
                <a:ea typeface="Times New Roman"/>
              </a:rPr>
              <a:t>Diploid </a:t>
            </a:r>
            <a:r>
              <a:rPr lang="en-US" sz="3600" dirty="0" smtClean="0">
                <a:latin typeface="Comic Sans MS"/>
                <a:ea typeface="Times New Roman"/>
              </a:rPr>
              <a:t>= a cell containing TWO sets of chromosomes.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914400" algn="l"/>
              </a:tabLst>
            </a:pPr>
            <a:r>
              <a:rPr lang="en-US" sz="3600" dirty="0" smtClean="0">
                <a:latin typeface="Comic Sans MS"/>
                <a:ea typeface="Times New Roman"/>
              </a:rPr>
              <a:t> one set inherited from each parent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914400" algn="l"/>
              </a:tabLst>
            </a:pPr>
            <a:r>
              <a:rPr lang="en-US" sz="3600" dirty="0" smtClean="0">
                <a:latin typeface="Comic Sans MS"/>
                <a:ea typeface="Times New Roman"/>
              </a:rPr>
              <a:t>2n (number of chromosomes)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914400" algn="l"/>
              </a:tabLst>
            </a:pPr>
            <a:r>
              <a:rPr lang="en-US" sz="3600" b="1" u="sng" dirty="0" smtClean="0">
                <a:latin typeface="Comic Sans MS"/>
                <a:ea typeface="Times New Roman"/>
              </a:rPr>
              <a:t>body cells</a:t>
            </a:r>
            <a:r>
              <a:rPr lang="en-US" sz="3600" dirty="0" smtClean="0">
                <a:latin typeface="Comic Sans MS"/>
                <a:ea typeface="Times New Roman"/>
              </a:rPr>
              <a:t> (somatic cells)</a:t>
            </a:r>
            <a:endParaRPr lang="en-US" sz="36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48130" name="Picture 2" descr="http://2.bp.blogspot.com/_PhPp2bIEv5g/R7EyF8TjP9I/AAAAAAAAAFA/DBkUUY1e7As/s320/deplo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839200" cy="1417638"/>
          </a:xfrm>
        </p:spPr>
        <p:txBody>
          <a:bodyPr/>
          <a:lstStyle/>
          <a:p>
            <a:r>
              <a:rPr lang="en-US" dirty="0" smtClean="0"/>
              <a:t>Prophase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pPr lvl="0"/>
            <a:r>
              <a:rPr lang="en-US" sz="4000" b="1" u="sng" dirty="0" err="1" smtClean="0"/>
              <a:t>Synapsis</a:t>
            </a:r>
            <a:r>
              <a:rPr lang="en-US" sz="4000" dirty="0" smtClean="0"/>
              <a:t> occurs- the pairing of homologous chromosomes</a:t>
            </a:r>
          </a:p>
          <a:p>
            <a:pPr lvl="0"/>
            <a:r>
              <a:rPr lang="en-US" sz="4000" dirty="0" smtClean="0"/>
              <a:t>Each pair of </a:t>
            </a:r>
            <a:r>
              <a:rPr lang="en-US" sz="4000" b="1" u="sng" dirty="0" smtClean="0"/>
              <a:t>homologous </a:t>
            </a:r>
            <a:r>
              <a:rPr lang="en-US" sz="4000" dirty="0" smtClean="0"/>
              <a:t>chromosomes come together to form a </a:t>
            </a:r>
            <a:r>
              <a:rPr lang="en-US" sz="4000" b="1" u="sng" dirty="0" smtClean="0"/>
              <a:t>tetrad</a:t>
            </a:r>
            <a:r>
              <a:rPr lang="en-US" sz="4000" dirty="0" smtClean="0"/>
              <a:t> (4 part structure)</a:t>
            </a:r>
          </a:p>
          <a:p>
            <a:endParaRPr lang="en-US" dirty="0"/>
          </a:p>
        </p:txBody>
      </p:sp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print"/>
          <a:srcRect l="13551" t="26996" r="52496" b="29659"/>
          <a:stretch>
            <a:fillRect/>
          </a:stretch>
        </p:blipFill>
        <p:spPr bwMode="auto">
          <a:xfrm>
            <a:off x="3352800" y="4343400"/>
            <a:ext cx="2624628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4343400" cy="6629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 smtClean="0"/>
              <a:t>Genetic material is exchanged in a process called </a:t>
            </a:r>
            <a:r>
              <a:rPr lang="en-US" sz="4000" b="1" u="sng" dirty="0" smtClean="0"/>
              <a:t>crossing over</a:t>
            </a:r>
            <a:r>
              <a:rPr lang="en-US" sz="4000" dirty="0" smtClean="0"/>
              <a:t> (swapping portions of adjacent DNA)</a:t>
            </a:r>
          </a:p>
          <a:p>
            <a:pPr lvl="2"/>
            <a:r>
              <a:rPr lang="en-US" sz="3600" dirty="0" smtClean="0"/>
              <a:t>Must be done with great precision so that neither </a:t>
            </a:r>
            <a:r>
              <a:rPr lang="en-US" sz="3600" dirty="0" err="1" smtClean="0"/>
              <a:t>chromatid</a:t>
            </a:r>
            <a:r>
              <a:rPr lang="en-US" sz="3600" dirty="0" smtClean="0"/>
              <a:t> gains or loses any genes!</a:t>
            </a:r>
          </a:p>
          <a:p>
            <a:endParaRPr lang="en-US" dirty="0"/>
          </a:p>
        </p:txBody>
      </p:sp>
      <p:pic>
        <p:nvPicPr>
          <p:cNvPr id="21506" name="Picture 2" descr="http://silverfalls.k12.or.us/staff/read_shari/Imagecrossing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828800"/>
            <a:ext cx="4981575" cy="244379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regentsprep.org/regents/biology/units/evolution/crossovr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43200" y="1295400"/>
            <a:ext cx="308810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Metaphase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lvl="0"/>
            <a:r>
              <a:rPr lang="en-US" sz="4400" b="1" u="sng" dirty="0"/>
              <a:t>Homologous chromosomes</a:t>
            </a:r>
            <a:r>
              <a:rPr lang="en-US" sz="4400" dirty="0"/>
              <a:t> line up at the</a:t>
            </a:r>
            <a:r>
              <a:rPr lang="en-US" sz="4400" b="1" dirty="0"/>
              <a:t> </a:t>
            </a:r>
            <a:r>
              <a:rPr lang="en-US" sz="4400" b="1" u="sng" dirty="0"/>
              <a:t>equator</a:t>
            </a:r>
            <a:r>
              <a:rPr lang="en-US" sz="4400" b="1" dirty="0"/>
              <a:t> </a:t>
            </a:r>
            <a:r>
              <a:rPr lang="en-US" sz="4400" dirty="0"/>
              <a:t>in pairs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481" name="Picture 7"/>
          <p:cNvPicPr>
            <a:picLocks noChangeAspect="1" noChangeArrowheads="1"/>
          </p:cNvPicPr>
          <p:nvPr/>
        </p:nvPicPr>
        <p:blipFill>
          <a:blip r:embed="rId2" cstate="print"/>
          <a:srcRect l="6703" t="26823" r="49863" b="28661"/>
          <a:stretch>
            <a:fillRect/>
          </a:stretch>
        </p:blipFill>
        <p:spPr bwMode="auto">
          <a:xfrm>
            <a:off x="1998662" y="2893754"/>
            <a:ext cx="5164137" cy="3964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Anaphase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858000" cy="5715000"/>
          </a:xfrm>
        </p:spPr>
        <p:txBody>
          <a:bodyPr>
            <a:normAutofit/>
          </a:bodyPr>
          <a:lstStyle/>
          <a:p>
            <a:pPr lvl="0"/>
            <a:r>
              <a:rPr lang="en-US" sz="4000" i="1" dirty="0"/>
              <a:t>Homologous chromosomes </a:t>
            </a:r>
            <a:r>
              <a:rPr lang="en-US" sz="4000" dirty="0"/>
              <a:t>separate and move to opposite ends of the cell. </a:t>
            </a:r>
            <a:endParaRPr lang="en-US" sz="4000" dirty="0" smtClean="0"/>
          </a:p>
          <a:p>
            <a:pPr lvl="2"/>
            <a:r>
              <a:rPr lang="en-US" sz="4000" dirty="0" smtClean="0"/>
              <a:t>This </a:t>
            </a:r>
            <a:r>
              <a:rPr lang="en-US" sz="4000" dirty="0"/>
              <a:t>occurs because the </a:t>
            </a:r>
            <a:r>
              <a:rPr lang="en-US" sz="4000" b="1" u="sng" dirty="0" err="1"/>
              <a:t>centromeres</a:t>
            </a:r>
            <a:r>
              <a:rPr lang="en-US" sz="4000" dirty="0"/>
              <a:t> do NOT split like in mitosis</a:t>
            </a:r>
          </a:p>
          <a:p>
            <a:endParaRPr lang="en-US" dirty="0"/>
          </a:p>
        </p:txBody>
      </p:sp>
      <p:pic>
        <p:nvPicPr>
          <p:cNvPr id="19457" name="Picture 10"/>
          <p:cNvPicPr>
            <a:picLocks noChangeAspect="1" noChangeArrowheads="1"/>
          </p:cNvPicPr>
          <p:nvPr/>
        </p:nvPicPr>
        <p:blipFill>
          <a:blip r:embed="rId2" cstate="print"/>
          <a:srcRect l="14005" t="26253" r="62271" b="30180"/>
          <a:stretch>
            <a:fillRect/>
          </a:stretch>
        </p:blipFill>
        <p:spPr bwMode="auto">
          <a:xfrm>
            <a:off x="6553200" y="3282174"/>
            <a:ext cx="2590800" cy="35758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Anaphase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lvl="0"/>
            <a:r>
              <a:rPr lang="en-US" sz="4800" dirty="0"/>
              <a:t>This ensures that each </a:t>
            </a:r>
            <a:r>
              <a:rPr lang="en-US" sz="4800" b="1" u="sng" dirty="0"/>
              <a:t>new cell</a:t>
            </a:r>
            <a:r>
              <a:rPr lang="en-US" sz="4800" dirty="0"/>
              <a:t> will receive only </a:t>
            </a:r>
            <a:r>
              <a:rPr lang="en-US" sz="4800" b="1" u="sng" dirty="0"/>
              <a:t>one chromosome</a:t>
            </a:r>
            <a:r>
              <a:rPr lang="en-US" sz="4800" dirty="0"/>
              <a:t> for each homologous pair.</a:t>
            </a:r>
          </a:p>
          <a:p>
            <a:endParaRPr lang="en-US" dirty="0"/>
          </a:p>
        </p:txBody>
      </p:sp>
      <p:pic>
        <p:nvPicPr>
          <p:cNvPr id="18433" name="Picture 10"/>
          <p:cNvPicPr>
            <a:picLocks noChangeAspect="1" noChangeArrowheads="1"/>
          </p:cNvPicPr>
          <p:nvPr/>
        </p:nvPicPr>
        <p:blipFill>
          <a:blip r:embed="rId2" cstate="print"/>
          <a:srcRect l="14005" t="26253" r="62271" b="30180"/>
          <a:stretch>
            <a:fillRect/>
          </a:stretch>
        </p:blipFill>
        <p:spPr bwMode="auto">
          <a:xfrm>
            <a:off x="5791200" y="3387345"/>
            <a:ext cx="2514600" cy="3470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Telophase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r>
              <a:rPr lang="en-US" sz="4800" dirty="0"/>
              <a:t>The new cells are </a:t>
            </a:r>
            <a:r>
              <a:rPr lang="en-US" sz="4800" b="1" u="sng" dirty="0"/>
              <a:t>diploid </a:t>
            </a:r>
            <a:r>
              <a:rPr lang="en-US" sz="4800" dirty="0"/>
              <a:t>so another division is required to create </a:t>
            </a:r>
            <a:r>
              <a:rPr lang="en-US" sz="4800" b="1" u="sng" dirty="0"/>
              <a:t>haploid</a:t>
            </a:r>
            <a:r>
              <a:rPr lang="en-US" sz="4800" dirty="0"/>
              <a:t> cells</a:t>
            </a:r>
          </a:p>
        </p:txBody>
      </p:sp>
      <p:pic>
        <p:nvPicPr>
          <p:cNvPr id="17409" name="Picture 13"/>
          <p:cNvPicPr>
            <a:picLocks noChangeAspect="1" noChangeArrowheads="1"/>
          </p:cNvPicPr>
          <p:nvPr/>
        </p:nvPicPr>
        <p:blipFill>
          <a:blip r:embed="rId2" cstate="print"/>
          <a:srcRect l="8559" t="26634" r="55569" b="27899"/>
          <a:stretch>
            <a:fillRect/>
          </a:stretch>
        </p:blipFill>
        <p:spPr bwMode="auto">
          <a:xfrm>
            <a:off x="2209800" y="3429000"/>
            <a:ext cx="360801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838200" y="152400"/>
            <a:ext cx="733245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Meiosis I: Separate the Homologues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n-US" sz="2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3490" name="Picture 2" descr="http://www.biology.iupui.edu/biocourses/n100/images/meiosis1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839200" cy="1417638"/>
          </a:xfrm>
        </p:spPr>
        <p:txBody>
          <a:bodyPr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The mechanisms of</a:t>
            </a:r>
            <a:r>
              <a:rPr lang="en-US" sz="4400" b="1" dirty="0"/>
              <a:t> </a:t>
            </a:r>
            <a:r>
              <a:rPr lang="en-US" sz="4400" b="1" u="sng" dirty="0"/>
              <a:t>Meiosis II</a:t>
            </a:r>
            <a:r>
              <a:rPr lang="en-US" sz="4400" dirty="0"/>
              <a:t> is almost the same as </a:t>
            </a:r>
            <a:r>
              <a:rPr lang="en-US" sz="4400" b="1" u="sng" dirty="0"/>
              <a:t>mitosis</a:t>
            </a:r>
            <a:endParaRPr lang="en-US" sz="4400" dirty="0"/>
          </a:p>
          <a:p>
            <a:pPr lvl="3"/>
            <a:r>
              <a:rPr lang="en-US" sz="4000" dirty="0"/>
              <a:t>However, the chromosomes DO NOT replicate between meiosis I and meiosis II, the final outcome of meiosis is </a:t>
            </a:r>
            <a:r>
              <a:rPr lang="en-US" sz="4000" b="1" u="sng" dirty="0"/>
              <a:t>halving</a:t>
            </a:r>
            <a:r>
              <a:rPr lang="en-US" sz="4000" dirty="0"/>
              <a:t> the number of chromosomes per cell.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Interphase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600" b="1" u="sng" dirty="0"/>
              <a:t>No replication</a:t>
            </a:r>
            <a:endParaRPr lang="en-US" sz="5600" dirty="0"/>
          </a:p>
          <a:p>
            <a:r>
              <a:rPr lang="en-US" sz="5600" dirty="0"/>
              <a:t>Allows the new cells to become </a:t>
            </a:r>
            <a:r>
              <a:rPr lang="en-US" sz="5600" b="1" u="sng" dirty="0" smtClean="0"/>
              <a:t>haploid</a:t>
            </a:r>
            <a:endParaRPr lang="en-US" sz="5600" b="1" u="sng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</a:t>
            </a:r>
            <a:r>
              <a:rPr lang="en-US" dirty="0" smtClean="0">
                <a:latin typeface="Comic Sans MS"/>
                <a:ea typeface="Times New Roman"/>
              </a:rPr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b="1" u="sng" dirty="0" smtClean="0"/>
              <a:t>Haploid</a:t>
            </a:r>
            <a:r>
              <a:rPr lang="en-US" sz="4000" dirty="0" smtClean="0"/>
              <a:t> = a cell with only ONE set of chromosomes. </a:t>
            </a:r>
          </a:p>
          <a:p>
            <a:pPr lvl="2"/>
            <a:r>
              <a:rPr lang="en-US" sz="4000" dirty="0" smtClean="0"/>
              <a:t>1n (number of chromosomes)</a:t>
            </a:r>
          </a:p>
          <a:p>
            <a:pPr lvl="2"/>
            <a:r>
              <a:rPr lang="en-US" sz="4000" b="1" u="sng" dirty="0" smtClean="0"/>
              <a:t>sex cells</a:t>
            </a:r>
            <a:r>
              <a:rPr lang="en-US" sz="4000" dirty="0" smtClean="0"/>
              <a:t> (gametes)</a:t>
            </a:r>
          </a:p>
          <a:p>
            <a:endParaRPr lang="en-US" dirty="0"/>
          </a:p>
        </p:txBody>
      </p:sp>
      <p:pic>
        <p:nvPicPr>
          <p:cNvPr id="4" name="Picture 2" descr="http://2.bp.blogspot.com/_PhPp2bIEv5g/R7EyF8TjP9I/AAAAAAAAAFA/DBkUUY1e7As/s320/deplo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Prophase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>
            <a:normAutofit fontScale="32500" lnSpcReduction="20000"/>
          </a:bodyPr>
          <a:lstStyle/>
          <a:p>
            <a:r>
              <a:rPr lang="en-US" sz="12600" dirty="0" smtClean="0"/>
              <a:t>Same </a:t>
            </a:r>
            <a:r>
              <a:rPr lang="en-US" sz="12600" dirty="0"/>
              <a:t>as Prophase I except NO </a:t>
            </a:r>
            <a:r>
              <a:rPr lang="en-US" sz="12600" b="1" u="sng" dirty="0"/>
              <a:t>tetrads</a:t>
            </a:r>
            <a:r>
              <a:rPr lang="en-US" sz="12600" dirty="0"/>
              <a:t> are </a:t>
            </a:r>
            <a:r>
              <a:rPr lang="en-US" sz="12600" dirty="0" smtClean="0"/>
              <a:t>formed</a:t>
            </a:r>
          </a:p>
          <a:p>
            <a:endParaRPr lang="en-US" sz="5200" dirty="0" smtClean="0"/>
          </a:p>
          <a:p>
            <a:endParaRPr lang="en-US" sz="5200" dirty="0" smtClean="0"/>
          </a:p>
          <a:p>
            <a:endParaRPr lang="en-US" sz="5200" dirty="0" smtClean="0"/>
          </a:p>
          <a:p>
            <a:endParaRPr lang="en-US" sz="5200" dirty="0" smtClean="0"/>
          </a:p>
          <a:p>
            <a:pPr>
              <a:buNone/>
            </a:pPr>
            <a:endParaRPr lang="en-US" sz="5200" dirty="0"/>
          </a:p>
          <a:p>
            <a:pPr>
              <a:buNone/>
            </a:pPr>
            <a:r>
              <a:rPr lang="en-US" sz="4400" dirty="0"/>
              <a:t> </a:t>
            </a:r>
          </a:p>
        </p:txBody>
      </p:sp>
      <p:pic>
        <p:nvPicPr>
          <p:cNvPr id="13313" name="Picture 16"/>
          <p:cNvPicPr>
            <a:picLocks noChangeAspect="1" noChangeArrowheads="1"/>
          </p:cNvPicPr>
          <p:nvPr/>
        </p:nvPicPr>
        <p:blipFill>
          <a:blip r:embed="rId2" cstate="print"/>
          <a:srcRect l="8429" t="26633" r="55997" b="27328"/>
          <a:stretch>
            <a:fillRect/>
          </a:stretch>
        </p:blipFill>
        <p:spPr bwMode="auto">
          <a:xfrm>
            <a:off x="2514600" y="2743200"/>
            <a:ext cx="4233419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Metaphase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Chromosomes line up at the </a:t>
            </a:r>
            <a:r>
              <a:rPr lang="en-US" sz="4800" b="1" u="sng" dirty="0" smtClean="0"/>
              <a:t>equator</a:t>
            </a:r>
          </a:p>
          <a:p>
            <a:endParaRPr lang="en-US" dirty="0"/>
          </a:p>
        </p:txBody>
      </p:sp>
      <p:pic>
        <p:nvPicPr>
          <p:cNvPr id="12289" name="Picture 19"/>
          <p:cNvPicPr>
            <a:picLocks noChangeAspect="1" noChangeArrowheads="1"/>
          </p:cNvPicPr>
          <p:nvPr/>
        </p:nvPicPr>
        <p:blipFill>
          <a:blip r:embed="rId2" cstate="print"/>
          <a:srcRect l="8714" t="27014" r="56567" b="27708"/>
          <a:stretch>
            <a:fillRect/>
          </a:stretch>
        </p:blipFill>
        <p:spPr bwMode="auto">
          <a:xfrm>
            <a:off x="3200400" y="2667000"/>
            <a:ext cx="4279147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Anaphase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25963"/>
          </a:xfrm>
        </p:spPr>
        <p:txBody>
          <a:bodyPr/>
          <a:lstStyle/>
          <a:p>
            <a:pPr marL="342900" lvl="2" indent="-342900"/>
            <a:r>
              <a:rPr lang="en-US" sz="4800" b="1" u="sng" dirty="0" smtClean="0"/>
              <a:t>Sister </a:t>
            </a:r>
            <a:r>
              <a:rPr lang="en-US" sz="4800" b="1" u="sng" dirty="0" err="1"/>
              <a:t>chromatids</a:t>
            </a:r>
            <a:r>
              <a:rPr lang="en-US" sz="4800" b="1" u="sng" dirty="0"/>
              <a:t> </a:t>
            </a:r>
            <a:r>
              <a:rPr lang="en-US" sz="4800" dirty="0"/>
              <a:t>move to the opposite ends of the </a:t>
            </a:r>
            <a:r>
              <a:rPr lang="en-US" sz="4800" dirty="0" smtClean="0"/>
              <a:t>cell</a:t>
            </a:r>
          </a:p>
          <a:p>
            <a:pPr marL="342900" lvl="2" indent="-342900"/>
            <a:endParaRPr lang="en-US" sz="1800" dirty="0"/>
          </a:p>
          <a:p>
            <a:pPr marL="342900" lvl="2" indent="-342900"/>
            <a:endParaRPr lang="en-US" sz="1800" dirty="0" smtClean="0"/>
          </a:p>
          <a:p>
            <a:pPr marL="342900" lvl="2" indent="-342900"/>
            <a:endParaRPr lang="en-US" sz="1800" dirty="0"/>
          </a:p>
        </p:txBody>
      </p:sp>
      <p:pic>
        <p:nvPicPr>
          <p:cNvPr id="11265" name="Picture 22"/>
          <p:cNvPicPr>
            <a:picLocks noChangeAspect="1" noChangeArrowheads="1"/>
          </p:cNvPicPr>
          <p:nvPr/>
        </p:nvPicPr>
        <p:blipFill>
          <a:blip r:embed="rId2" cstate="print"/>
          <a:srcRect l="8987" t="26996" r="56062" b="27567"/>
          <a:stretch>
            <a:fillRect/>
          </a:stretch>
        </p:blipFill>
        <p:spPr bwMode="auto">
          <a:xfrm>
            <a:off x="3962400" y="3065879"/>
            <a:ext cx="3886200" cy="37921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Telophase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Creates 4</a:t>
            </a:r>
            <a:r>
              <a:rPr lang="en-US" sz="4400" u="sng" dirty="0" smtClean="0"/>
              <a:t> </a:t>
            </a:r>
            <a:r>
              <a:rPr lang="en-US" sz="4400" b="1" u="sng" dirty="0" smtClean="0"/>
              <a:t>haploid</a:t>
            </a:r>
            <a:r>
              <a:rPr lang="en-US" sz="4400" dirty="0" smtClean="0"/>
              <a:t> cells (gametes)</a:t>
            </a:r>
          </a:p>
          <a:p>
            <a:endParaRPr lang="en-US" dirty="0"/>
          </a:p>
        </p:txBody>
      </p:sp>
      <p:pic>
        <p:nvPicPr>
          <p:cNvPr id="10241" name="Picture 25"/>
          <p:cNvPicPr>
            <a:picLocks noChangeAspect="1" noChangeArrowheads="1"/>
          </p:cNvPicPr>
          <p:nvPr/>
        </p:nvPicPr>
        <p:blipFill>
          <a:blip r:embed="rId2" cstate="print"/>
          <a:srcRect l="9129" t="26616" r="55777" b="27567"/>
          <a:stretch>
            <a:fillRect/>
          </a:stretch>
        </p:blipFill>
        <p:spPr bwMode="auto">
          <a:xfrm>
            <a:off x="4038600" y="2590800"/>
            <a:ext cx="4356645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81000" y="0"/>
            <a:ext cx="81275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But wait..there's more! Meiosis II: Separate the Sister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Chromatids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n-US" sz="27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4514" name="Picture 2" descr="http://www.biology.iupui.edu/biocourses/n100/images/meiosis2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Animation- w/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http://www.sumanasinc.com/webcontent/animations/content/meiosis.html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Meiosis provides genetic variation in 2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029200" cy="5105400"/>
          </a:xfrm>
        </p:spPr>
        <p:txBody>
          <a:bodyPr>
            <a:normAutofit fontScale="92500" lnSpcReduction="20000"/>
          </a:bodyPr>
          <a:lstStyle/>
          <a:p>
            <a:pPr marL="514350" lvl="1" indent="-514350">
              <a:buAutoNum type="arabicPeriod"/>
            </a:pPr>
            <a:r>
              <a:rPr lang="en-US" sz="3200" b="1" u="sng" dirty="0" smtClean="0"/>
              <a:t>Independent </a:t>
            </a:r>
            <a:r>
              <a:rPr lang="en-US" sz="3200" b="1" u="sng" dirty="0"/>
              <a:t>assortment</a:t>
            </a:r>
            <a:r>
              <a:rPr lang="en-US" sz="3200" b="1" dirty="0"/>
              <a:t> of homologous chromosomes during meiosis </a:t>
            </a:r>
            <a:r>
              <a:rPr lang="en-US" sz="3200" b="1" dirty="0" smtClean="0"/>
              <a:t>I</a:t>
            </a:r>
          </a:p>
          <a:p>
            <a:pPr marL="788670" lvl="3" indent="-514350"/>
            <a:r>
              <a:rPr lang="en-US" dirty="0" smtClean="0"/>
              <a:t>The </a:t>
            </a:r>
            <a:r>
              <a:rPr lang="en-US" dirty="0"/>
              <a:t>amount of different chromosomes that can be produced increases greatly as the number of chromosomes an organism has.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6703" t="26823" r="49863" b="28661"/>
          <a:stretch>
            <a:fillRect/>
          </a:stretch>
        </p:blipFill>
        <p:spPr bwMode="auto">
          <a:xfrm>
            <a:off x="4974909" y="2438400"/>
            <a:ext cx="4169091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Meiosis provides genetic variation in 2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162800" cy="5105400"/>
          </a:xfrm>
        </p:spPr>
        <p:txBody>
          <a:bodyPr>
            <a:normAutofit lnSpcReduction="10000"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A pea plant has 7 pairs of chromosomes. Each pair can line up 2 different ways. Therefore, each gamete can have 2</a:t>
            </a:r>
            <a:r>
              <a:rPr lang="en-US" sz="3600" baseline="30000" dirty="0">
                <a:latin typeface="Comic Sans MS" pitchFamily="66" charset="0"/>
              </a:rPr>
              <a:t>7</a:t>
            </a:r>
            <a:r>
              <a:rPr lang="en-US" sz="3600" dirty="0">
                <a:latin typeface="Comic Sans MS" pitchFamily="66" charset="0"/>
              </a:rPr>
              <a:t>= 128 possibilities</a:t>
            </a:r>
            <a:r>
              <a:rPr lang="en-US" sz="3600" dirty="0" smtClean="0">
                <a:latin typeface="Comic Sans MS" pitchFamily="66" charset="0"/>
              </a:rPr>
              <a:t>!!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600" dirty="0" smtClean="0">
                <a:latin typeface="Comic Sans MS" pitchFamily="66" charset="0"/>
              </a:rPr>
              <a:t>Humans</a:t>
            </a:r>
            <a:r>
              <a:rPr lang="en-US" sz="3600" dirty="0">
                <a:latin typeface="Comic Sans MS" pitchFamily="66" charset="0"/>
              </a:rPr>
              <a:t>: n=23; so the number of different kinds of eggs or sperms a person can produce is more than 8 million (2</a:t>
            </a:r>
            <a:r>
              <a:rPr lang="en-US" sz="3600" baseline="30000" dirty="0">
                <a:latin typeface="Comic Sans MS" pitchFamily="66" charset="0"/>
              </a:rPr>
              <a:t>23</a:t>
            </a:r>
            <a:r>
              <a:rPr lang="en-US" sz="3600" dirty="0">
                <a:latin typeface="Comic Sans MS" pitchFamily="66" charset="0"/>
              </a:rPr>
              <a:t>)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3600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22974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046" y="4038600"/>
            <a:ext cx="189795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Meiosis provides genetic variation in 2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324600" cy="5181600"/>
          </a:xfrm>
        </p:spPr>
        <p:txBody>
          <a:bodyPr>
            <a:normAutofit/>
          </a:bodyPr>
          <a:lstStyle/>
          <a:p>
            <a:r>
              <a:rPr lang="en-US" sz="3800" dirty="0"/>
              <a:t>When fertilization occurs, 2</a:t>
            </a:r>
            <a:r>
              <a:rPr lang="en-US" sz="3800" baseline="30000" dirty="0"/>
              <a:t>23  </a:t>
            </a:r>
            <a:r>
              <a:rPr lang="en-US" sz="3800" dirty="0"/>
              <a:t>X 2</a:t>
            </a:r>
            <a:r>
              <a:rPr lang="en-US" sz="3800" baseline="30000" dirty="0"/>
              <a:t>23</a:t>
            </a:r>
            <a:r>
              <a:rPr lang="en-US" sz="3800" dirty="0"/>
              <a:t> zygotes are possible or 70 trillion!!</a:t>
            </a:r>
          </a:p>
          <a:p>
            <a:pPr lvl="1"/>
            <a:r>
              <a:rPr lang="en-US" sz="3800" dirty="0"/>
              <a:t>No wonder brothers and sisters can be so different.</a:t>
            </a:r>
          </a:p>
          <a:p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2478414"/>
            <a:ext cx="2924175" cy="437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Meiosis provides genetic variation in 2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1191006" lvl="1" indent="-742950">
              <a:buAutoNum type="arabicPeriod" startAt="2"/>
            </a:pPr>
            <a:r>
              <a:rPr lang="en-US" sz="4400" b="1" u="sng" dirty="0" smtClean="0"/>
              <a:t>Crossing </a:t>
            </a:r>
            <a:r>
              <a:rPr lang="en-US" sz="4400" b="1" u="sng" dirty="0"/>
              <a:t>over</a:t>
            </a:r>
            <a:r>
              <a:rPr lang="en-US" sz="4400" b="1" dirty="0"/>
              <a:t> between homologous chromosomes during prophase of meiosis </a:t>
            </a:r>
            <a:r>
              <a:rPr lang="en-US" sz="4400" b="1" dirty="0" smtClean="0"/>
              <a:t>I</a:t>
            </a:r>
          </a:p>
          <a:p>
            <a:pPr lvl="2"/>
            <a:r>
              <a:rPr lang="en-US" sz="4400" dirty="0" smtClean="0"/>
              <a:t>Increases </a:t>
            </a:r>
            <a:r>
              <a:rPr lang="en-US" sz="4400" dirty="0"/>
              <a:t>the number of genetic variations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</a:t>
            </a:r>
            <a:r>
              <a:rPr lang="en-US" dirty="0" smtClean="0">
                <a:latin typeface="Comic Sans MS"/>
                <a:ea typeface="Times New Roman"/>
              </a:rPr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486400" cy="5334000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Gamete</a:t>
            </a:r>
            <a:r>
              <a:rPr lang="en-US" sz="4400" dirty="0" smtClean="0"/>
              <a:t>= sex cells</a:t>
            </a:r>
          </a:p>
          <a:p>
            <a:pPr lvl="1"/>
            <a:r>
              <a:rPr lang="en-US" sz="4400" b="1" u="sng" dirty="0" smtClean="0"/>
              <a:t>Sperm </a:t>
            </a:r>
            <a:r>
              <a:rPr lang="en-US" sz="4400" dirty="0" smtClean="0"/>
              <a:t>= male gamete</a:t>
            </a:r>
          </a:p>
          <a:p>
            <a:pPr lvl="1"/>
            <a:r>
              <a:rPr lang="en-US" sz="4400" b="1" u="sng" dirty="0" smtClean="0"/>
              <a:t>Egg </a:t>
            </a:r>
            <a:r>
              <a:rPr lang="en-US" sz="4400" dirty="0" smtClean="0"/>
              <a:t>= female gamete</a:t>
            </a:r>
            <a:endParaRPr lang="en-US" sz="4400" dirty="0"/>
          </a:p>
        </p:txBody>
      </p:sp>
      <p:pic>
        <p:nvPicPr>
          <p:cNvPr id="46082" name="Picture 2" descr="http://www.prochoicecolorado.org/assets/graphics/bin/fertiliz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55055"/>
            <a:ext cx="4648200" cy="450294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is NOT flawless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marL="342900" lvl="2" indent="-342900"/>
            <a:r>
              <a:rPr lang="en-US" sz="4000" dirty="0"/>
              <a:t>It is estimated that from 10–20% of all human fertilized eggs contain chromosome abnormalities, and these are the most common cause of pregnancy failure (35% of the cases).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248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dirty="0"/>
              <a:t>These </a:t>
            </a:r>
            <a:r>
              <a:rPr lang="en-US" sz="4400" dirty="0" smtClean="0"/>
              <a:t>chromosome abnormalities:</a:t>
            </a:r>
          </a:p>
          <a:p>
            <a:r>
              <a:rPr lang="en-US" sz="4400" dirty="0" smtClean="0"/>
              <a:t>Arise </a:t>
            </a:r>
            <a:r>
              <a:rPr lang="en-US" sz="4400" dirty="0"/>
              <a:t>from errors in meiosis, usually </a:t>
            </a:r>
            <a:r>
              <a:rPr lang="en-US" sz="4400" b="1" u="sng" dirty="0"/>
              <a:t>meiosis </a:t>
            </a:r>
            <a:r>
              <a:rPr lang="en-US" sz="4400" b="1" u="sng" dirty="0" smtClean="0"/>
              <a:t>I</a:t>
            </a:r>
          </a:p>
          <a:p>
            <a:r>
              <a:rPr lang="en-US" sz="4400" dirty="0" smtClean="0"/>
              <a:t>Occur </a:t>
            </a:r>
            <a:r>
              <a:rPr lang="en-US" sz="4400" dirty="0"/>
              <a:t>more often (90%) during </a:t>
            </a:r>
            <a:r>
              <a:rPr lang="en-US" sz="4400" b="1" u="sng" dirty="0" smtClean="0"/>
              <a:t>egg formation </a:t>
            </a:r>
            <a:r>
              <a:rPr lang="en-US" sz="4400" dirty="0"/>
              <a:t>than during sperm </a:t>
            </a:r>
            <a:r>
              <a:rPr lang="en-US" sz="4400" dirty="0" smtClean="0"/>
              <a:t>formation</a:t>
            </a:r>
          </a:p>
          <a:p>
            <a:r>
              <a:rPr lang="en-US" sz="4600" dirty="0" smtClean="0"/>
              <a:t>Become </a:t>
            </a:r>
            <a:r>
              <a:rPr lang="en-US" sz="4600" dirty="0"/>
              <a:t>more frequent as a woman </a:t>
            </a:r>
            <a:r>
              <a:rPr lang="en-US" sz="4600" b="1" u="sng" dirty="0"/>
              <a:t>ages</a:t>
            </a:r>
            <a:r>
              <a:rPr lang="en-US" sz="4600" dirty="0"/>
              <a:t>.</a:t>
            </a:r>
            <a:r>
              <a:rPr lang="en-US" sz="4000" dirty="0"/>
              <a:t> </a:t>
            </a:r>
          </a:p>
          <a:p>
            <a:pPr>
              <a:buNone/>
            </a:pPr>
            <a:r>
              <a:rPr lang="en-US" sz="36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Animation- no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http://www.johnkyrk.com/meiosis.html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ccessexcellence.org/RC/VL/GG/images/mei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667424" cy="69945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839200" cy="1417638"/>
          </a:xfrm>
        </p:spPr>
        <p:txBody>
          <a:bodyPr/>
          <a:lstStyle/>
          <a:p>
            <a:r>
              <a:rPr lang="en-US" dirty="0" smtClean="0"/>
              <a:t>MEIOSIS </a:t>
            </a:r>
            <a:r>
              <a:rPr lang="en-US" dirty="0" smtClean="0">
                <a:latin typeface="Comic Sans MS"/>
                <a:ea typeface="Times New Roman"/>
              </a:rPr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10200" cy="5516563"/>
          </a:xfrm>
        </p:spPr>
        <p:txBody>
          <a:bodyPr>
            <a:normAutofit lnSpcReduction="10000"/>
          </a:bodyPr>
          <a:lstStyle/>
          <a:p>
            <a:pPr marL="441198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457200" algn="l"/>
              </a:tabLst>
            </a:pPr>
            <a:r>
              <a:rPr lang="en-US" b="1" u="sng" dirty="0" smtClean="0">
                <a:latin typeface="Comic Sans MS"/>
                <a:ea typeface="Times New Roman"/>
              </a:rPr>
              <a:t>Homologous chromosomes</a:t>
            </a:r>
            <a:r>
              <a:rPr lang="en-US" dirty="0" smtClean="0">
                <a:latin typeface="Comic Sans MS"/>
                <a:ea typeface="Times New Roman"/>
              </a:rPr>
              <a:t> = paired chromosomes that have genes for the same traits arranged in the same order.</a:t>
            </a:r>
            <a:endParaRPr lang="en-US" dirty="0" smtClean="0">
              <a:latin typeface="Times New Roman"/>
              <a:ea typeface="Times New Roman"/>
            </a:endParaRPr>
          </a:p>
          <a:p>
            <a:pPr marL="859536" lvl="1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914400" algn="l"/>
              </a:tabLst>
            </a:pPr>
            <a:r>
              <a:rPr lang="en-US" dirty="0" smtClean="0">
                <a:latin typeface="Comic Sans MS"/>
                <a:ea typeface="Times New Roman"/>
              </a:rPr>
              <a:t>One homologous chromosome is inherited from the organism’s father, the other from the mother.</a:t>
            </a:r>
            <a:endParaRPr lang="en-US" dirty="0" smtClean="0">
              <a:latin typeface="Times New Roman"/>
              <a:ea typeface="Times New Roman"/>
            </a:endParaRPr>
          </a:p>
          <a:p>
            <a:endParaRPr lang="en-US" sz="4000" dirty="0"/>
          </a:p>
        </p:txBody>
      </p:sp>
      <p:pic>
        <p:nvPicPr>
          <p:cNvPr id="45058" name="Picture 2" descr="http://www.blackwellpublishing.com/korfgenetics/jpg/300_96dpi/fig4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945" y="1676400"/>
            <a:ext cx="4027055" cy="292364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nford.edu/group/hopes/basics/dna/f_b11homolgs.jpg"/>
          <p:cNvPicPr>
            <a:picLocks noChangeAspect="1" noChangeArrowheads="1"/>
          </p:cNvPicPr>
          <p:nvPr/>
        </p:nvPicPr>
        <p:blipFill>
          <a:blip r:embed="rId2" cstate="print"/>
          <a:srcRect r="6667" b="2564"/>
          <a:stretch>
            <a:fillRect/>
          </a:stretch>
        </p:blipFill>
        <p:spPr bwMode="auto">
          <a:xfrm>
            <a:off x="0" y="304800"/>
            <a:ext cx="9144000" cy="620485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</a:t>
            </a:r>
            <a:r>
              <a:rPr lang="en-US" dirty="0" smtClean="0">
                <a:latin typeface="Comic Sans MS"/>
                <a:ea typeface="Times New Roman"/>
              </a:rPr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343400" cy="5257800"/>
          </a:xfrm>
        </p:spPr>
        <p:txBody>
          <a:bodyPr>
            <a:normAutofit fontScale="92500" lnSpcReduction="20000"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4400" b="1" u="sng" dirty="0" smtClean="0"/>
              <a:t>Meiosis </a:t>
            </a:r>
            <a:r>
              <a:rPr lang="en-US" sz="4400" dirty="0" smtClean="0"/>
              <a:t>= a two stage type of cell division that results in </a:t>
            </a:r>
            <a:r>
              <a:rPr lang="en-US" sz="4400" b="1" dirty="0" smtClean="0"/>
              <a:t>gametes </a:t>
            </a:r>
            <a:r>
              <a:rPr lang="en-US" sz="4400" dirty="0" smtClean="0"/>
              <a:t>with half the number of chromosome number as the body cells.</a:t>
            </a:r>
          </a:p>
          <a:p>
            <a:endParaRPr lang="en-US" dirty="0"/>
          </a:p>
        </p:txBody>
      </p:sp>
      <p:pic>
        <p:nvPicPr>
          <p:cNvPr id="44034" name="Picture 2" descr="Static image of meiotic cell 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800600" cy="389129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839200" cy="1417638"/>
          </a:xfrm>
        </p:spPr>
        <p:txBody>
          <a:bodyPr/>
          <a:lstStyle/>
          <a:p>
            <a:r>
              <a:rPr lang="en-US" dirty="0" smtClean="0"/>
              <a:t>MEIOSIS </a:t>
            </a:r>
            <a:r>
              <a:rPr lang="en-US" dirty="0" smtClean="0">
                <a:latin typeface="Comic Sans MS"/>
                <a:ea typeface="Times New Roman"/>
              </a:rPr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b="1" u="sng" dirty="0" smtClean="0"/>
              <a:t>Crossing over</a:t>
            </a:r>
            <a:r>
              <a:rPr lang="en-US" dirty="0" smtClean="0"/>
              <a:t> = when </a:t>
            </a:r>
            <a:r>
              <a:rPr lang="en-US" dirty="0" err="1" smtClean="0"/>
              <a:t>nonsister</a:t>
            </a:r>
            <a:r>
              <a:rPr lang="en-US" dirty="0" smtClean="0"/>
              <a:t> </a:t>
            </a:r>
            <a:r>
              <a:rPr lang="en-US" dirty="0" err="1" smtClean="0"/>
              <a:t>chromatids</a:t>
            </a:r>
            <a:r>
              <a:rPr lang="en-US" dirty="0" smtClean="0"/>
              <a:t> of homologous chromosomes exchange genetic information, results in a new combination of genes.</a:t>
            </a:r>
          </a:p>
          <a:p>
            <a:endParaRPr lang="en-US" dirty="0"/>
          </a:p>
        </p:txBody>
      </p:sp>
      <p:pic>
        <p:nvPicPr>
          <p:cNvPr id="43010" name="Picture 2" descr="http://porpax.bio.miami.edu/~cmallery/150/mitosis/c7.13.11.xo.jpg"/>
          <p:cNvPicPr>
            <a:picLocks noChangeAspect="1" noChangeArrowheads="1"/>
          </p:cNvPicPr>
          <p:nvPr/>
        </p:nvPicPr>
        <p:blipFill>
          <a:blip r:embed="rId2" cstate="print"/>
          <a:srcRect l="11556" r="16222"/>
          <a:stretch>
            <a:fillRect/>
          </a:stretch>
        </p:blipFill>
        <p:spPr bwMode="auto">
          <a:xfrm>
            <a:off x="1219200" y="3048000"/>
            <a:ext cx="635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1908</TotalTime>
  <Words>1156</Words>
  <Application>Microsoft Macintosh PowerPoint</Application>
  <PresentationFormat>On-screen Show (4:3)</PresentationFormat>
  <Paragraphs>150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Technic</vt:lpstr>
      <vt:lpstr>Catalyst #1</vt:lpstr>
      <vt:lpstr>Meiosis</vt:lpstr>
      <vt:lpstr>MEIOSIS VOCABULARY:</vt:lpstr>
      <vt:lpstr>MEIOSIS VOCABULARY:</vt:lpstr>
      <vt:lpstr>MEIOSIS VOCABULARY:</vt:lpstr>
      <vt:lpstr>MEIOSIS VOCABULARY:</vt:lpstr>
      <vt:lpstr>PowerPoint Presentation</vt:lpstr>
      <vt:lpstr>MEIOSIS VOCABULARY:</vt:lpstr>
      <vt:lpstr>MEIOSIS VOCABULARY:</vt:lpstr>
      <vt:lpstr>MEIOSIS VOCABULARY:</vt:lpstr>
      <vt:lpstr>I. Genes, chromosomes, and numbers:</vt:lpstr>
      <vt:lpstr>PowerPoint Presentation</vt:lpstr>
      <vt:lpstr>PowerPoint Presentation</vt:lpstr>
      <vt:lpstr>PowerPoint Presentation</vt:lpstr>
      <vt:lpstr>Diploid &amp; Haploid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Reasons why Meiosis is significant!!</vt:lpstr>
      <vt:lpstr>2 Reasons why Meiosis is significant!!</vt:lpstr>
      <vt:lpstr>2 Reasons why Meiosis is significant!!</vt:lpstr>
      <vt:lpstr>2 Reasons why Meiosis is significant!!</vt:lpstr>
      <vt:lpstr>Ii.  Meiosis vs. Mitosis:</vt:lpstr>
      <vt:lpstr>Ii.  Meiosis vs. Mitosis: </vt:lpstr>
      <vt:lpstr>PowerPoint Presentation</vt:lpstr>
      <vt:lpstr>Meiosis I</vt:lpstr>
      <vt:lpstr>Interphase I</vt:lpstr>
      <vt:lpstr>Prophase I</vt:lpstr>
      <vt:lpstr>PowerPoint Presentation</vt:lpstr>
      <vt:lpstr>Crossing Over:</vt:lpstr>
      <vt:lpstr>3.  Metaphase I</vt:lpstr>
      <vt:lpstr>4.  Anaphase I</vt:lpstr>
      <vt:lpstr>4.  Anaphase I</vt:lpstr>
      <vt:lpstr>5.  Telophase I</vt:lpstr>
      <vt:lpstr>PowerPoint Presentation</vt:lpstr>
      <vt:lpstr>Meiosis II</vt:lpstr>
      <vt:lpstr>1.  Interphase II</vt:lpstr>
      <vt:lpstr>2.  Prophase II</vt:lpstr>
      <vt:lpstr>3.  Metaphase II</vt:lpstr>
      <vt:lpstr>4.  Anaphase II</vt:lpstr>
      <vt:lpstr>5.  Telophase II</vt:lpstr>
      <vt:lpstr>PowerPoint Presentation</vt:lpstr>
      <vt:lpstr>Meiosis Animation- w/ sound</vt:lpstr>
      <vt:lpstr>Meiosis provides genetic variation in 2 ways</vt:lpstr>
      <vt:lpstr>Meiosis provides genetic variation in 2 ways</vt:lpstr>
      <vt:lpstr>Meiosis provides genetic variation in 2 ways</vt:lpstr>
      <vt:lpstr>Meiosis provides genetic variation in 2 ways</vt:lpstr>
      <vt:lpstr>Meiosis is NOT flawless</vt:lpstr>
      <vt:lpstr>PowerPoint Presentation</vt:lpstr>
      <vt:lpstr>Meiosis Animation- no sound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 </dc:creator>
  <cp:lastModifiedBy>officeuser</cp:lastModifiedBy>
  <cp:revision>73</cp:revision>
  <dcterms:created xsi:type="dcterms:W3CDTF">2008-12-04T15:12:10Z</dcterms:created>
  <dcterms:modified xsi:type="dcterms:W3CDTF">2015-06-29T18:52:29Z</dcterms:modified>
</cp:coreProperties>
</file>