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6"/>
  </p:handoutMasterIdLst>
  <p:sldIdLst>
    <p:sldId id="324" r:id="rId2"/>
    <p:sldId id="257" r:id="rId3"/>
    <p:sldId id="256" r:id="rId4"/>
    <p:sldId id="258" r:id="rId5"/>
    <p:sldId id="311" r:id="rId6"/>
    <p:sldId id="260" r:id="rId7"/>
    <p:sldId id="312" r:id="rId8"/>
    <p:sldId id="261" r:id="rId9"/>
    <p:sldId id="262" r:id="rId10"/>
    <p:sldId id="263" r:id="rId11"/>
    <p:sldId id="319" r:id="rId12"/>
    <p:sldId id="264" r:id="rId13"/>
    <p:sldId id="265" r:id="rId14"/>
    <p:sldId id="266" r:id="rId15"/>
    <p:sldId id="267" r:id="rId16"/>
    <p:sldId id="320" r:id="rId17"/>
    <p:sldId id="269" r:id="rId18"/>
    <p:sldId id="321" r:id="rId19"/>
    <p:sldId id="271" r:id="rId20"/>
    <p:sldId id="272" r:id="rId21"/>
    <p:sldId id="273" r:id="rId22"/>
    <p:sldId id="310" r:id="rId23"/>
    <p:sldId id="274" r:id="rId24"/>
    <p:sldId id="275" r:id="rId25"/>
    <p:sldId id="276" r:id="rId26"/>
    <p:sldId id="277" r:id="rId27"/>
    <p:sldId id="279" r:id="rId28"/>
    <p:sldId id="280" r:id="rId29"/>
    <p:sldId id="278" r:id="rId30"/>
    <p:sldId id="281" r:id="rId31"/>
    <p:sldId id="315" r:id="rId32"/>
    <p:sldId id="283" r:id="rId33"/>
    <p:sldId id="323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18" r:id="rId46"/>
    <p:sldId id="298" r:id="rId47"/>
    <p:sldId id="317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E4E7-8072-0448-84D8-B075A9EF26AC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08729-A2D4-0E42-B396-DD19A4EF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26426A-B8A5-4001-9E75-C99BD0317681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DF7F06-99AA-4AF2-ABEB-D46634E25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>
        <p:tmplLst>
          <p:tmpl lvl="1">
            <p:tnLst>
              <p:par>
                <p:cTn xmlns:p14="http://schemas.microsoft.com/office/powerpoint/2010/main" presetID="2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1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1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1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1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1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1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1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1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1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1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1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1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1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1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1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1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1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1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1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1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1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Comic Sans MS" pitchFamily="66" charset="0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4400" kern="12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3200" kern="1200">
          <a:solidFill>
            <a:schemeClr val="tx1">
              <a:tint val="85000"/>
            </a:schemeClr>
          </a:solidFill>
          <a:latin typeface="Comic Sans MS" pitchFamily="66" charset="0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Comic Sans MS" pitchFamily="66" charset="0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naturalabstraction.com/a11_09_2001Neg09CuriosityFarmMed.jpg&amp;imgrefurl=http://naturalabstraction.com/curiosityfarmmed.html&amp;usg=__bUUM-2uaDFhfhSseo3O_F2qLIKM=&amp;h=513&amp;w=770&amp;sz=65&amp;hl=en&amp;start=11&amp;um=1&amp;tbnid=iU-XdnZ7mZDw0M:&amp;tbnh=95&amp;tbnw=142&amp;prev=/images?q=pink+snapdragon&amp;hl=en&amp;safe=active&amp;rls=com.microsoft:en-us&amp;sa=N&amp;um=1" TargetMode="Externa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img.tfd.com/dict/5F/66A26-blood-group.gif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img.tfd.com/dict/5F/66A26-blood-group.gif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http://img.tfd.com/dict/5F/66A26-blood-group.gi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http://biology.clc.uc.edu/graphics/bio105/incomplete%20dominance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http://biology.clc.uc.edu/graphics/bio105/incomplete%20dominance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wmf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naturalabstraction.com/a11_09_2001Neg09CuriosityFarmMed.jpg&amp;imgrefurl=http://naturalabstraction.com/curiosityfarmmed.html&amp;usg=__bUUM-2uaDFhfhSseo3O_F2qLIKM=&amp;h=513&amp;w=770&amp;sz=65&amp;hl=en&amp;start=11&amp;um=1&amp;tbnid=iU-XdnZ7mZDw0M:&amp;tbnh=95&amp;tbnw=142&amp;prev=/images?q=pink+snapdragon&amp;hl=en&amp;safe=active&amp;rls=com.microsoft:en-us&amp;sa=N&amp;um=1" TargetMode="Externa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611100">
            <a:off x="3051138" y="1526576"/>
            <a:ext cx="5805268" cy="2868168"/>
          </a:xfrm>
        </p:spPr>
        <p:txBody>
          <a:bodyPr/>
          <a:lstStyle/>
          <a:p>
            <a:pPr algn="ctr"/>
            <a:r>
              <a:rPr lang="en-US" sz="800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Patterns of Heredity</a:t>
            </a:r>
            <a:endParaRPr lang="en-US" sz="800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2706" name="Picture 2" descr="D:\Temporary Internet Files\Content.IE5\PXZMI70W\MC9003324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743200" cy="2921348"/>
          </a:xfrm>
          <a:prstGeom prst="rect">
            <a:avLst/>
          </a:prstGeom>
          <a:noFill/>
        </p:spPr>
      </p:pic>
      <p:pic>
        <p:nvPicPr>
          <p:cNvPr id="72707" name="Picture 3" descr="D:\Temporary Internet Files\Content.IE5\50YDU24G\MC9002374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453" y="3922641"/>
            <a:ext cx="2886547" cy="293535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153400" cy="6227136"/>
          </a:xfrm>
        </p:spPr>
        <p:txBody>
          <a:bodyPr/>
          <a:lstStyle/>
          <a:p>
            <a:r>
              <a:rPr lang="en-US" i="1" dirty="0" smtClean="0"/>
              <a:t>Ex. 2) Then cross the F</a:t>
            </a:r>
            <a:r>
              <a:rPr lang="en-US" i="1" baseline="-25000" dirty="0" smtClean="0"/>
              <a:t>1  </a:t>
            </a:r>
            <a:r>
              <a:rPr lang="en-US" i="1" dirty="0" smtClean="0"/>
              <a:t>generation and what are the genotypic and phenotypic ratios of this cross?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 descr="http://tbn3.google.com/images?q=tbn:iU-XdnZ7mZDw0M:http://www.naturalabstraction.com/a11_09_2001Neg09CuriosityFarm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600"/>
            <a:ext cx="4267200" cy="285482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t:\Documents and Settings\ASIM\My Documents\My Pictures\Microsoft Clip Organizer\j04368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0"/>
            <a:ext cx="2019300" cy="20193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886200"/>
          <a:ext cx="3124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  <a:gridCol w="1562100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637">
            <a:off x="1082969" y="55862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40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52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637">
            <a:off x="2530768" y="42146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40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637">
            <a:off x="2530767" y="55862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R’R’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048000"/>
            <a:ext cx="5029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1RR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2RR’: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1R’R’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1Red:</a:t>
            </a:r>
            <a:r>
              <a:rPr lang="en-US" sz="3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2Pink:</a:t>
            </a:r>
            <a:r>
              <a:rPr lang="en-US" sz="3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1white</a:t>
            </a:r>
            <a:endParaRPr lang="en-US" sz="3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62637">
            <a:off x="1159169" y="4214696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RR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895600" cy="28315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en-US" sz="4000" b="1" u="sng" dirty="0" smtClean="0">
                <a:solidFill>
                  <a:schemeClr val="tx2"/>
                </a:solidFill>
                <a:latin typeface="Comic Sans MS" pitchFamily="66" charset="0"/>
              </a:rPr>
              <a:t>Key: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Red = RR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White=R’R’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</a:rPr>
              <a:t>Pink = RR’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1600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 cross = </a:t>
            </a:r>
            <a:r>
              <a:rPr lang="en-US" sz="3600" b="1" dirty="0" smtClean="0">
                <a:solidFill>
                  <a:srgbClr val="FF0066"/>
                </a:solidFill>
                <a:latin typeface="Comic Sans MS" pitchFamily="66" charset="0"/>
              </a:rPr>
              <a:t>RR’</a:t>
            </a:r>
            <a:r>
              <a:rPr lang="en-US" sz="3600" b="1" dirty="0" smtClean="0">
                <a:latin typeface="Comic Sans MS" pitchFamily="66" charset="0"/>
              </a:rPr>
              <a:t> x </a:t>
            </a:r>
            <a:r>
              <a:rPr lang="en-US" sz="3600" b="1" dirty="0" smtClean="0"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36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200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</a:rPr>
              <a:t>R      R’</a:t>
            </a:r>
            <a:endParaRPr lang="en-US" sz="4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810000"/>
            <a:ext cx="76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</a:rPr>
              <a:t>R</a:t>
            </a:r>
          </a:p>
          <a:p>
            <a:endParaRPr lang="en-US" sz="40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</a:rPr>
              <a:t>R’</a:t>
            </a:r>
            <a:endParaRPr lang="en-US" sz="4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0" grpId="0"/>
      <p:bldP spid="14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2. </a:t>
            </a:r>
            <a:r>
              <a:rPr lang="en-US" sz="5400" dirty="0" err="1" smtClean="0"/>
              <a:t>CoDominance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467600" cy="4998720"/>
          </a:xfrm>
        </p:spPr>
        <p:txBody>
          <a:bodyPr/>
          <a:lstStyle/>
          <a:p>
            <a:pPr lvl="0"/>
            <a:r>
              <a:rPr lang="en-US" sz="4000" i="1" dirty="0" smtClean="0"/>
              <a:t>Definition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endParaRPr lang="en-US" sz="36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Both </a:t>
            </a:r>
            <a:r>
              <a:rPr lang="en-US" b="1" u="sng" dirty="0" smtClean="0">
                <a:solidFill>
                  <a:schemeClr val="tx1"/>
                </a:solidFill>
              </a:rPr>
              <a:t>alleles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are expressed </a:t>
            </a:r>
            <a:r>
              <a:rPr lang="en-US" b="1" u="sng" dirty="0" smtClean="0">
                <a:solidFill>
                  <a:schemeClr val="tx1"/>
                </a:solidFill>
              </a:rPr>
              <a:t>EQUALLY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roan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19400"/>
            <a:ext cx="5181600" cy="349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5465136"/>
          </a:xfrm>
        </p:spPr>
        <p:txBody>
          <a:bodyPr/>
          <a:lstStyle/>
          <a:p>
            <a:pPr lvl="1"/>
            <a:r>
              <a:rPr lang="en-US" sz="4000" dirty="0" smtClean="0">
                <a:solidFill>
                  <a:schemeClr val="tx1"/>
                </a:solidFill>
              </a:rPr>
              <a:t>Phenotypes of heterozygous offspring are showing both traits!</a:t>
            </a:r>
          </a:p>
          <a:p>
            <a:pPr>
              <a:buNone/>
            </a:pPr>
            <a:r>
              <a:rPr lang="en-US" sz="800" dirty="0" smtClean="0"/>
              <a:t> </a:t>
            </a:r>
            <a:endParaRPr lang="en-US" sz="7200" dirty="0" smtClean="0"/>
          </a:p>
          <a:p>
            <a:pPr lvl="2"/>
            <a:r>
              <a:rPr lang="en-US" sz="2800" dirty="0" smtClean="0"/>
              <a:t>Ex: red cows crossed with white will generate roan cows. </a:t>
            </a:r>
            <a:r>
              <a:rPr lang="en-US" sz="2800" b="1" u="sng" dirty="0" smtClean="0"/>
              <a:t>Roan</a:t>
            </a:r>
            <a:r>
              <a:rPr lang="en-US" sz="2800" dirty="0" smtClean="0"/>
              <a:t> refers to cows that have red coats with white blotches. </a:t>
            </a:r>
          </a:p>
          <a:p>
            <a:endParaRPr lang="en-US" dirty="0"/>
          </a:p>
        </p:txBody>
      </p:sp>
      <p:pic>
        <p:nvPicPr>
          <p:cNvPr id="2051" name="Picture 3" descr="roancow"/>
          <p:cNvPicPr>
            <a:picLocks noChangeAspect="1" noChangeArrowheads="1"/>
          </p:cNvPicPr>
          <p:nvPr/>
        </p:nvPicPr>
        <p:blipFill>
          <a:blip r:embed="rId2" cstate="print"/>
          <a:srcRect l="4298" r="6677" b="13200"/>
          <a:stretch>
            <a:fillRect/>
          </a:stretch>
        </p:blipFill>
        <p:spPr bwMode="auto">
          <a:xfrm>
            <a:off x="6096000" y="4853763"/>
            <a:ext cx="3048000" cy="200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90600"/>
          </a:xfrm>
        </p:spPr>
        <p:txBody>
          <a:bodyPr/>
          <a:lstStyle/>
          <a:p>
            <a:pPr algn="ctr"/>
            <a:r>
              <a:rPr lang="en-US" dirty="0" err="1" smtClean="0"/>
              <a:t>CoDominance</a:t>
            </a:r>
            <a:endParaRPr lang="en-US" dirty="0"/>
          </a:p>
        </p:txBody>
      </p:sp>
      <p:pic>
        <p:nvPicPr>
          <p:cNvPr id="6" name="Picture 2" descr="http://www.vetmed.ucdavis.edu/cvec/foley_web_site/ef0030_white-cow.jpg"/>
          <p:cNvPicPr>
            <a:picLocks noChangeAspect="1" noChangeArrowheads="1"/>
          </p:cNvPicPr>
          <p:nvPr/>
        </p:nvPicPr>
        <p:blipFill>
          <a:blip r:embed="rId3" cstate="print"/>
          <a:srcRect r="19718"/>
          <a:stretch>
            <a:fillRect/>
          </a:stretch>
        </p:blipFill>
        <p:spPr bwMode="auto">
          <a:xfrm>
            <a:off x="3429000" y="4938963"/>
            <a:ext cx="2209800" cy="1919037"/>
          </a:xfrm>
          <a:prstGeom prst="rect">
            <a:avLst/>
          </a:prstGeom>
          <a:noFill/>
        </p:spPr>
      </p:pic>
      <p:pic>
        <p:nvPicPr>
          <p:cNvPr id="47106" name="Picture 2" descr="http://www.sss-mag.com/fernhill/images/0802muffet.jpg"/>
          <p:cNvPicPr>
            <a:picLocks noChangeAspect="1" noChangeArrowheads="1"/>
          </p:cNvPicPr>
          <p:nvPr/>
        </p:nvPicPr>
        <p:blipFill>
          <a:blip r:embed="rId4" cstate="print"/>
          <a:srcRect l="7895" t="16268" r="5263" b="10466"/>
          <a:stretch>
            <a:fillRect/>
          </a:stretch>
        </p:blipFill>
        <p:spPr bwMode="auto">
          <a:xfrm>
            <a:off x="0" y="4800600"/>
            <a:ext cx="2873829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5334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334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lvl="0"/>
            <a:r>
              <a:rPr lang="en-US" i="1" dirty="0" smtClean="0"/>
              <a:t>Notation:</a:t>
            </a:r>
            <a:r>
              <a:rPr lang="en-US" dirty="0" smtClean="0"/>
              <a:t> </a:t>
            </a:r>
            <a:endParaRPr lang="en-US" sz="36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b="1" u="sng" dirty="0" smtClean="0">
                <a:solidFill>
                  <a:schemeClr val="tx1"/>
                </a:solidFill>
              </a:rPr>
              <a:t>different</a:t>
            </a:r>
            <a:r>
              <a:rPr lang="en-US" dirty="0" smtClean="0">
                <a:solidFill>
                  <a:schemeClr val="tx1"/>
                </a:solidFill>
              </a:rPr>
              <a:t> alleles (capital letters) are used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Always make a </a:t>
            </a:r>
            <a:r>
              <a:rPr lang="en-US" b="1" u="sng" dirty="0" smtClean="0">
                <a:solidFill>
                  <a:schemeClr val="tx1"/>
                </a:solidFill>
              </a:rPr>
              <a:t>KEY</a:t>
            </a:r>
            <a:r>
              <a:rPr lang="en-US" dirty="0" smtClean="0">
                <a:solidFill>
                  <a:schemeClr val="tx1"/>
                </a:solidFill>
              </a:rPr>
              <a:t> to show the genotypes and the resulting phenotypes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t:\Documents and Settings\ASIM\My Documents\My Pictures\Microsoft Clip Organizer\j043681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15081"/>
            <a:ext cx="2438400" cy="38429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/>
          <a:lstStyle/>
          <a:p>
            <a:pPr algn="ctr"/>
            <a:r>
              <a:rPr lang="en-US" dirty="0" err="1" smtClean="0"/>
              <a:t>CoDominance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6629400" cy="6150936"/>
          </a:xfrm>
        </p:spPr>
        <p:txBody>
          <a:bodyPr>
            <a:normAutofit/>
          </a:bodyPr>
          <a:lstStyle/>
          <a:p>
            <a:r>
              <a:rPr lang="en-US" sz="3500" i="1" dirty="0" smtClean="0"/>
              <a:t>In chickens, black-feathered is not wholly dominant over white-feathered, so heterozygous chickens are black and white checkered. Cross two heterozygous chickens. What would the appearance of their offspring be?</a:t>
            </a:r>
            <a:endParaRPr lang="en-US" sz="35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" name="Picture 2" descr="http://www.caleigha.com/wp-content/uploads/2008/10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447800"/>
            <a:ext cx="2667000" cy="2133600"/>
          </a:xfrm>
          <a:prstGeom prst="rect">
            <a:avLst/>
          </a:prstGeom>
          <a:noFill/>
        </p:spPr>
      </p:pic>
      <p:pic>
        <p:nvPicPr>
          <p:cNvPr id="46084" name="Picture 4" descr="http://www.scidev.net/scidev_images/white_chickens_US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1866900" cy="1866900"/>
          </a:xfrm>
          <a:prstGeom prst="rect">
            <a:avLst/>
          </a:prstGeom>
          <a:noFill/>
        </p:spPr>
      </p:pic>
      <p:pic>
        <p:nvPicPr>
          <p:cNvPr id="46086" name="Picture 6" descr="http://www.poultrypages.com/images/buff-orpington-chicke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26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886200"/>
          <a:ext cx="3124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  <a:gridCol w="1562100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637">
            <a:off x="911810" y="5582248"/>
            <a:ext cx="119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BW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637">
            <a:off x="2530623" y="4220836"/>
            <a:ext cx="127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BW</a:t>
            </a:r>
            <a:endParaRPr lang="en-US" sz="4000" dirty="0">
              <a:ln>
                <a:solidFill>
                  <a:schemeClr val="bg1"/>
                </a:solidFill>
              </a:ln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637">
            <a:off x="2454422" y="5592435"/>
            <a:ext cx="127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WW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819400"/>
            <a:ext cx="3886200" cy="2416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Phenotype:</a:t>
            </a:r>
            <a:r>
              <a:rPr lang="en-US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1Black:</a:t>
            </a:r>
          </a:p>
          <a:p>
            <a:r>
              <a:rPr lang="en-US" sz="3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Checkered:</a:t>
            </a:r>
          </a:p>
          <a:p>
            <a:r>
              <a:rPr lang="en-US" sz="37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1white</a:t>
            </a:r>
            <a:endParaRPr lang="en-US" sz="37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637">
            <a:off x="1159169" y="4214696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BB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43400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en-US" sz="4000" b="1" u="sng" dirty="0" smtClean="0">
                <a:solidFill>
                  <a:schemeClr val="tx2"/>
                </a:solidFill>
                <a:latin typeface="Comic Sans MS" pitchFamily="66" charset="0"/>
              </a:rPr>
              <a:t>Key:</a:t>
            </a:r>
          </a:p>
          <a:p>
            <a:pPr>
              <a:buNone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Black= BB</a:t>
            </a:r>
          </a:p>
          <a:p>
            <a:pPr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White= WW</a:t>
            </a:r>
          </a:p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Checkered= BW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228600"/>
            <a:ext cx="4648200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omic Sans MS" pitchFamily="66" charset="0"/>
              </a:rPr>
              <a:t>P cross = </a:t>
            </a: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BW </a:t>
            </a: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BW</a:t>
            </a:r>
            <a:endParaRPr lang="en-US" sz="35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200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        W</a:t>
            </a:r>
            <a:endParaRPr lang="en-US" sz="4000" b="1" dirty="0">
              <a:ln>
                <a:solidFill>
                  <a:schemeClr val="bg1"/>
                </a:solidFill>
              </a:ln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10000"/>
            <a:ext cx="76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B</a:t>
            </a:r>
          </a:p>
          <a:p>
            <a:pPr>
              <a:buNone/>
            </a:pP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</a:t>
            </a:r>
            <a:endParaRPr lang="en-US" sz="40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b="1" dirty="0">
              <a:latin typeface="Comic Sans MS" pitchFamily="66" charset="0"/>
            </a:endParaRPr>
          </a:p>
        </p:txBody>
      </p:sp>
      <p:pic>
        <p:nvPicPr>
          <p:cNvPr id="18" name="Picture 6" descr="http://www.poultrypages.com/images/buff-orpington-chicke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181600"/>
            <a:ext cx="1676400" cy="1676400"/>
          </a:xfrm>
          <a:prstGeom prst="rect">
            <a:avLst/>
          </a:prstGeom>
          <a:noFill/>
        </p:spPr>
      </p:pic>
      <p:pic>
        <p:nvPicPr>
          <p:cNvPr id="20" name="Picture 4" descr="http://www.scidev.net/scidev_images/white_chickens_US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295900"/>
            <a:ext cx="1562100" cy="1562100"/>
          </a:xfrm>
          <a:prstGeom prst="rect">
            <a:avLst/>
          </a:prstGeom>
          <a:noFill/>
        </p:spPr>
      </p:pic>
      <p:pic>
        <p:nvPicPr>
          <p:cNvPr id="21" name="Picture 2" descr="http://www.caleigha.com/wp-content/uploads/2008/10/chickens.jpg"/>
          <p:cNvPicPr>
            <a:picLocks noChangeAspect="1" noChangeArrowheads="1"/>
          </p:cNvPicPr>
          <p:nvPr/>
        </p:nvPicPr>
        <p:blipFill>
          <a:blip r:embed="rId4" cstate="print"/>
          <a:srcRect l="8571" r="51429" b="21429"/>
          <a:stretch>
            <a:fillRect/>
          </a:stretch>
        </p:blipFill>
        <p:spPr bwMode="auto">
          <a:xfrm>
            <a:off x="8077200" y="3352800"/>
            <a:ext cx="1066800" cy="1676400"/>
          </a:xfrm>
          <a:prstGeom prst="rect">
            <a:avLst/>
          </a:prstGeom>
          <a:noFill/>
        </p:spPr>
      </p:pic>
      <p:pic>
        <p:nvPicPr>
          <p:cNvPr id="22" name="Picture 2" descr="http://www.caleigha.com/wp-content/uploads/2008/10/chickens.jpg"/>
          <p:cNvPicPr>
            <a:picLocks noChangeAspect="1" noChangeArrowheads="1"/>
          </p:cNvPicPr>
          <p:nvPr/>
        </p:nvPicPr>
        <p:blipFill>
          <a:blip r:embed="rId4" cstate="print"/>
          <a:srcRect l="8571" r="51429" b="21429"/>
          <a:stretch>
            <a:fillRect/>
          </a:stretch>
        </p:blipFill>
        <p:spPr bwMode="auto">
          <a:xfrm>
            <a:off x="6705600" y="914400"/>
            <a:ext cx="762000" cy="1197429"/>
          </a:xfrm>
          <a:prstGeom prst="rect">
            <a:avLst/>
          </a:prstGeom>
          <a:noFill/>
        </p:spPr>
      </p:pic>
      <p:pic>
        <p:nvPicPr>
          <p:cNvPr id="23" name="Picture 2" descr="http://www.caleigha.com/wp-content/uploads/2008/10/chickens.jpg"/>
          <p:cNvPicPr>
            <a:picLocks noChangeAspect="1" noChangeArrowheads="1"/>
          </p:cNvPicPr>
          <p:nvPr/>
        </p:nvPicPr>
        <p:blipFill>
          <a:blip r:embed="rId4" cstate="print"/>
          <a:srcRect l="8571" r="51429" b="21429"/>
          <a:stretch>
            <a:fillRect/>
          </a:stretch>
        </p:blipFill>
        <p:spPr bwMode="auto">
          <a:xfrm>
            <a:off x="8153400" y="914400"/>
            <a:ext cx="762000" cy="11974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0" grpId="0"/>
      <p:bldP spid="14" grpId="0" animBg="1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r>
              <a:rPr lang="en-US" i="1" dirty="0" smtClean="0"/>
              <a:t>In shorthorn cattle, the hybrid between red and white is called a roan. What phenotypes would result in the cross of a roan and a white?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roan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469" y="4267200"/>
            <a:ext cx="3841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886200"/>
          <a:ext cx="3124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  <a:gridCol w="1562100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637">
            <a:off x="854273" y="5514146"/>
            <a:ext cx="119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RW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637">
            <a:off x="2530623" y="4220836"/>
            <a:ext cx="127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WW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637">
            <a:off x="2606822" y="5592433"/>
            <a:ext cx="127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WW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590800"/>
            <a:ext cx="38862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Phenotype:</a:t>
            </a:r>
            <a:r>
              <a:rPr lang="en-US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3700" b="1" dirty="0" smtClean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700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Roan: </a:t>
            </a:r>
            <a:r>
              <a:rPr lang="en-US" sz="37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white</a:t>
            </a:r>
            <a:endParaRPr lang="en-US" sz="3700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62637">
            <a:off x="911938" y="4208847"/>
            <a:ext cx="126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RW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419600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en-US" sz="4000" b="1" u="sng" dirty="0" smtClean="0">
                <a:solidFill>
                  <a:schemeClr val="tx2"/>
                </a:solidFill>
                <a:latin typeface="Comic Sans MS" pitchFamily="66" charset="0"/>
              </a:rPr>
              <a:t>Key:</a:t>
            </a:r>
          </a:p>
          <a:p>
            <a:pPr>
              <a:buNone/>
            </a:pP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Red= RR</a:t>
            </a:r>
          </a:p>
          <a:p>
            <a:pPr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White= WW</a:t>
            </a:r>
          </a:p>
          <a:p>
            <a:pPr>
              <a:buNone/>
            </a:pPr>
            <a:r>
              <a:rPr lang="en-US" sz="4000" b="1" dirty="0" smtClean="0">
                <a:ln w="3810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Roan= RW</a:t>
            </a:r>
            <a:endParaRPr lang="en-US" b="1" dirty="0" smtClean="0">
              <a:ln w="3810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228600"/>
            <a:ext cx="4648200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omic Sans MS" pitchFamily="66" charset="0"/>
              </a:rPr>
              <a:t>P cross= </a:t>
            </a:r>
            <a:r>
              <a:rPr lang="en-US" sz="35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RW</a:t>
            </a:r>
            <a:r>
              <a:rPr lang="en-US" sz="3500" b="1" dirty="0" smtClean="0">
                <a:latin typeface="Comic Sans MS" pitchFamily="66" charset="0"/>
              </a:rPr>
              <a:t> x </a:t>
            </a:r>
            <a:r>
              <a:rPr lang="en-US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WW</a:t>
            </a:r>
            <a:endParaRPr lang="en-US" sz="3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200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 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       W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10000"/>
            <a:ext cx="76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</a:t>
            </a:r>
          </a:p>
          <a:p>
            <a:pPr>
              <a:buNone/>
            </a:pP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" name="Picture 17" descr="roan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876800"/>
            <a:ext cx="29376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www.vetmed.ucdavis.edu/cvec/foley_web_site/ef0030_white-cow.jpg"/>
          <p:cNvPicPr>
            <a:picLocks noChangeAspect="1" noChangeArrowheads="1"/>
          </p:cNvPicPr>
          <p:nvPr/>
        </p:nvPicPr>
        <p:blipFill>
          <a:blip r:embed="rId3" cstate="print"/>
          <a:srcRect r="19718"/>
          <a:stretch>
            <a:fillRect/>
          </a:stretch>
        </p:blipFill>
        <p:spPr bwMode="auto">
          <a:xfrm>
            <a:off x="7213600" y="4953000"/>
            <a:ext cx="1930400" cy="1676400"/>
          </a:xfrm>
          <a:prstGeom prst="rect">
            <a:avLst/>
          </a:prstGeom>
          <a:noFill/>
        </p:spPr>
      </p:pic>
      <p:pic>
        <p:nvPicPr>
          <p:cNvPr id="19" name="Picture 18" descr="roancow"/>
          <p:cNvPicPr>
            <a:picLocks noChangeAspect="1" noChangeArrowheads="1"/>
          </p:cNvPicPr>
          <p:nvPr/>
        </p:nvPicPr>
        <p:blipFill>
          <a:blip r:embed="rId2" cstate="print"/>
          <a:srcRect l="58104" r="6619" b="40220"/>
          <a:stretch>
            <a:fillRect/>
          </a:stretch>
        </p:blipFill>
        <p:spPr bwMode="auto">
          <a:xfrm>
            <a:off x="6629400" y="9144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vetmed.ucdavis.edu/cvec/foley_web_site/ef0030_white-cow.jpg"/>
          <p:cNvPicPr>
            <a:picLocks noChangeAspect="1" noChangeArrowheads="1"/>
          </p:cNvPicPr>
          <p:nvPr/>
        </p:nvPicPr>
        <p:blipFill>
          <a:blip r:embed="rId3" cstate="print"/>
          <a:srcRect r="19718"/>
          <a:stretch>
            <a:fillRect/>
          </a:stretch>
        </p:blipFill>
        <p:spPr bwMode="auto">
          <a:xfrm>
            <a:off x="7827818" y="990600"/>
            <a:ext cx="1316182" cy="1143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0" grpId="0"/>
      <p:bldP spid="14" grpId="0" animBg="1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3.Multiple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5312736"/>
          </a:xfrm>
        </p:spPr>
        <p:txBody>
          <a:bodyPr>
            <a:normAutofit lnSpcReduction="10000"/>
          </a:bodyPr>
          <a:lstStyle/>
          <a:p>
            <a:pPr lvl="0"/>
            <a:r>
              <a:rPr lang="en-US" i="1" dirty="0" smtClean="0"/>
              <a:t>Definition:</a:t>
            </a:r>
            <a:endParaRPr lang="en-US" sz="3600" dirty="0" smtClean="0"/>
          </a:p>
          <a:p>
            <a:pPr lvl="1"/>
            <a:r>
              <a:rPr lang="en-US" sz="4400" b="1" dirty="0" smtClean="0">
                <a:solidFill>
                  <a:schemeClr val="tx1"/>
                </a:solidFill>
              </a:rPr>
              <a:t>More than </a:t>
            </a:r>
            <a:r>
              <a:rPr lang="en-US" sz="4400" b="1" u="sng" dirty="0" smtClean="0">
                <a:solidFill>
                  <a:schemeClr val="tx1"/>
                </a:solidFill>
              </a:rPr>
              <a:t>2 alleles</a:t>
            </a:r>
            <a:r>
              <a:rPr lang="en-US" sz="4400" dirty="0" smtClean="0">
                <a:solidFill>
                  <a:schemeClr val="tx1"/>
                </a:solidFill>
              </a:rPr>
              <a:t> for a single gene can control a trait. </a:t>
            </a:r>
          </a:p>
          <a:p>
            <a:pPr lvl="0"/>
            <a:r>
              <a:rPr lang="en-US" sz="4300" dirty="0" smtClean="0"/>
              <a:t>Multiple alleles must be studied by looking at the entire population of species.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455736"/>
          </a:xfrm>
        </p:spPr>
        <p:txBody>
          <a:bodyPr>
            <a:normAutofit/>
          </a:bodyPr>
          <a:lstStyle/>
          <a:p>
            <a:pPr lvl="0"/>
            <a:endParaRPr lang="en-US" sz="3600" b="1" u="sng" dirty="0" smtClean="0"/>
          </a:p>
          <a:p>
            <a:pPr lvl="0"/>
            <a:r>
              <a:rPr lang="en-US" sz="3600" b="1" u="sng" dirty="0" smtClean="0"/>
              <a:t>Not</a:t>
            </a:r>
            <a:r>
              <a:rPr lang="en-US" sz="3600" dirty="0" smtClean="0"/>
              <a:t> </a:t>
            </a:r>
            <a:r>
              <a:rPr lang="en-US" sz="3600" dirty="0" smtClean="0"/>
              <a:t>all traits are simply inherited by dominant and recessive alleles (Mendelian Genetics). </a:t>
            </a:r>
            <a:endParaRPr lang="en-US" sz="3600" dirty="0" smtClean="0"/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In some, </a:t>
            </a:r>
            <a:r>
              <a:rPr lang="en-US" sz="3600" dirty="0" smtClean="0"/>
              <a:t>neither allele is dominant or many alleles control the trait</a:t>
            </a:r>
            <a:r>
              <a:rPr lang="en-US" sz="3600" dirty="0" smtClean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122" name="Picture 2" descr="t:\Documents and Settings\ASIM\My Documents\My Pictures\Microsoft Clip Organizer\j043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620000" cy="5312736"/>
          </a:xfrm>
        </p:spPr>
        <p:txBody>
          <a:bodyPr/>
          <a:lstStyle/>
          <a:p>
            <a:pPr lvl="0"/>
            <a:r>
              <a:rPr lang="en-US" dirty="0" smtClean="0"/>
              <a:t>Each individual carries only 2 alleles for any gene (one on each homologous chromosome). </a:t>
            </a:r>
          </a:p>
          <a:p>
            <a:pPr lvl="0">
              <a:buNone/>
            </a:pPr>
            <a:endParaRPr lang="en-US" sz="1200" dirty="0" smtClean="0"/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In this form of inheritance, a trait can have 1 gene, but </a:t>
            </a:r>
            <a:r>
              <a:rPr lang="en-US" sz="4000" b="1" u="sng" dirty="0" smtClean="0">
                <a:solidFill>
                  <a:schemeClr val="tx1"/>
                </a:solidFill>
              </a:rPr>
              <a:t>100 alleles</a:t>
            </a:r>
            <a:r>
              <a:rPr lang="en-US" sz="4000" dirty="0" smtClean="0">
                <a:solidFill>
                  <a:schemeClr val="tx1"/>
                </a:solidFill>
              </a:rPr>
              <a:t> for that gene.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Multiple alleles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541336"/>
          </a:xfrm>
        </p:spPr>
        <p:txBody>
          <a:bodyPr/>
          <a:lstStyle/>
          <a:p>
            <a:pPr lvl="0"/>
            <a:r>
              <a:rPr lang="en-US" dirty="0" smtClean="0"/>
              <a:t>Ex: The human blood group can be any combination of A, B,</a:t>
            </a:r>
          </a:p>
          <a:p>
            <a:pPr lvl="0">
              <a:buNone/>
            </a:pPr>
            <a:r>
              <a:rPr lang="en-US" dirty="0" smtClean="0"/>
              <a:t>  and O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30722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638800" y="3124200"/>
            <a:ext cx="2209800" cy="32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Multiple alleles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pPr lvl="1"/>
            <a:r>
              <a:rPr lang="en-US" sz="4000" dirty="0" smtClean="0">
                <a:solidFill>
                  <a:schemeClr val="tx1"/>
                </a:solidFill>
              </a:rPr>
              <a:t>The alleles are </a:t>
            </a:r>
            <a:r>
              <a:rPr lang="en-US" sz="4000" b="1" dirty="0" smtClean="0">
                <a:solidFill>
                  <a:schemeClr val="tx1"/>
                </a:solidFill>
              </a:rPr>
              <a:t>I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b="1" dirty="0" smtClean="0">
                <a:solidFill>
                  <a:schemeClr val="tx1"/>
                </a:solidFill>
              </a:rPr>
              <a:t>I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, and </a:t>
            </a:r>
            <a:r>
              <a:rPr lang="en-US" sz="4000" b="1" dirty="0" err="1" smtClean="0">
                <a:solidFill>
                  <a:schemeClr val="tx1"/>
                </a:solidFill>
              </a:rPr>
              <a:t>i</a:t>
            </a:r>
            <a:endParaRPr lang="en-US" sz="4000" dirty="0" smtClean="0">
              <a:solidFill>
                <a:schemeClr val="tx1"/>
              </a:solidFill>
            </a:endParaRPr>
          </a:p>
          <a:p>
            <a:pPr lvl="2"/>
            <a:endParaRPr lang="en-US" sz="1200" dirty="0" smtClean="0"/>
          </a:p>
          <a:p>
            <a:pPr lvl="2"/>
            <a:r>
              <a:rPr lang="en-US" sz="4000" dirty="0" smtClean="0"/>
              <a:t>Alleles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A</a:t>
            </a:r>
            <a:r>
              <a:rPr lang="en-US" sz="4000" b="1" dirty="0" smtClean="0"/>
              <a:t> </a:t>
            </a:r>
            <a:r>
              <a:rPr lang="en-US" sz="4000" dirty="0" smtClean="0"/>
              <a:t>and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B</a:t>
            </a:r>
            <a:r>
              <a:rPr lang="en-US" sz="4000" b="1" dirty="0" smtClean="0"/>
              <a:t> </a:t>
            </a:r>
            <a:r>
              <a:rPr lang="en-US" sz="4000" dirty="0" smtClean="0"/>
              <a:t>are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CODOMINANT</a:t>
            </a:r>
            <a:endParaRPr lang="en-US" sz="4000" dirty="0" smtClean="0"/>
          </a:p>
          <a:p>
            <a:pPr lvl="2"/>
            <a:endParaRPr lang="en-US" sz="4000" dirty="0" smtClean="0"/>
          </a:p>
          <a:p>
            <a:pPr lvl="2"/>
            <a:r>
              <a:rPr lang="en-US" sz="4000" dirty="0" smtClean="0"/>
              <a:t>Alleles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i</a:t>
            </a:r>
            <a:r>
              <a:rPr lang="en-US" sz="4000" b="1" u="sng" dirty="0" smtClean="0"/>
              <a:t> </a:t>
            </a:r>
            <a:r>
              <a:rPr lang="en-US" sz="4000" dirty="0" smtClean="0"/>
              <a:t>(“O”) is</a:t>
            </a:r>
            <a:r>
              <a:rPr lang="en-US" sz="4000" b="1" dirty="0" smtClean="0"/>
              <a:t> </a:t>
            </a:r>
            <a:r>
              <a:rPr lang="en-US" sz="4000" b="1" u="sng" cap="all" dirty="0" smtClean="0"/>
              <a:t>recessive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3429000"/>
            <a:ext cx="1722437" cy="25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Multiple alleles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0"/>
            <a:ext cx="8305800" cy="6455736"/>
          </a:xfrm>
        </p:spPr>
        <p:txBody>
          <a:bodyPr/>
          <a:lstStyle/>
          <a:p>
            <a:pPr lvl="0"/>
            <a:r>
              <a:rPr lang="en-US" sz="3200" i="1" dirty="0" smtClean="0"/>
              <a:t>Notation:</a:t>
            </a:r>
            <a:endParaRPr lang="en-US" sz="3200" dirty="0" smtClean="0"/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possible genotypes/phenotypes: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-1" y="1143002"/>
          <a:ext cx="8610602" cy="57149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10001"/>
                <a:gridCol w="1907375"/>
                <a:gridCol w="2893226"/>
              </a:tblGrid>
              <a:tr h="5036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/>
                        <a:t>GENOTYPES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/>
                        <a:t>PHENOTYPES</a:t>
                      </a:r>
                      <a:endParaRPr lang="en-US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1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omic Sans MS"/>
                          <a:ea typeface="Times New Roman"/>
                          <a:cs typeface="Times New Roman"/>
                        </a:rPr>
                        <a:t>Homozygous type A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>
                          <a:latin typeface="Comic Sans MS" pitchFamily="66" charset="0"/>
                        </a:rPr>
                        <a:t>A</a:t>
                      </a:r>
                      <a:r>
                        <a:rPr lang="en-US" sz="4400" b="1" dirty="0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>
                          <a:latin typeface="Comic Sans MS" pitchFamily="66" charset="0"/>
                        </a:rPr>
                        <a:t>A</a:t>
                      </a:r>
                      <a:endParaRPr lang="en-US" sz="44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type </a:t>
                      </a:r>
                      <a:r>
                        <a:rPr lang="en-US" sz="3200" b="1" u="sng" dirty="0"/>
                        <a:t>A</a:t>
                      </a:r>
                      <a:r>
                        <a:rPr lang="en-US" sz="3200" dirty="0"/>
                        <a:t> blood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1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omic Sans MS"/>
                          <a:ea typeface="Times New Roman"/>
                          <a:cs typeface="Times New Roman"/>
                        </a:rPr>
                        <a:t>Heterozygous type A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 err="1">
                          <a:latin typeface="Comic Sans MS" pitchFamily="66" charset="0"/>
                        </a:rPr>
                        <a:t>A</a:t>
                      </a:r>
                      <a:r>
                        <a:rPr lang="en-US" sz="4400" b="1" dirty="0" err="1">
                          <a:latin typeface="Comic Sans MS" pitchFamily="66" charset="0"/>
                        </a:rPr>
                        <a:t>i</a:t>
                      </a:r>
                      <a:endParaRPr lang="en-US" sz="44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type </a:t>
                      </a:r>
                      <a:r>
                        <a:rPr lang="en-US" sz="3200" b="1" u="sng" dirty="0"/>
                        <a:t>A</a:t>
                      </a:r>
                      <a:r>
                        <a:rPr lang="en-US" sz="3200" dirty="0"/>
                        <a:t> blood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1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omic Sans MS"/>
                          <a:ea typeface="Times New Roman"/>
                          <a:cs typeface="Times New Roman"/>
                        </a:rPr>
                        <a:t>Homozygous type B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>
                          <a:latin typeface="Comic Sans MS" pitchFamily="66" charset="0"/>
                        </a:rPr>
                        <a:t>B</a:t>
                      </a:r>
                      <a:r>
                        <a:rPr lang="en-US" sz="4400" b="1" dirty="0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>
                          <a:latin typeface="Comic Sans MS" pitchFamily="66" charset="0"/>
                        </a:rPr>
                        <a:t>B</a:t>
                      </a:r>
                      <a:endParaRPr lang="en-US" sz="44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type </a:t>
                      </a:r>
                      <a:r>
                        <a:rPr lang="en-US" sz="3200" b="1" u="sng" dirty="0"/>
                        <a:t>B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dirty="0"/>
                        <a:t>blood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1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omic Sans MS"/>
                          <a:ea typeface="Times New Roman"/>
                          <a:cs typeface="Times New Roman"/>
                        </a:rPr>
                        <a:t>Heterozygous type B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 err="1">
                          <a:latin typeface="Comic Sans MS" pitchFamily="66" charset="0"/>
                        </a:rPr>
                        <a:t>B</a:t>
                      </a:r>
                      <a:r>
                        <a:rPr lang="en-US" sz="4400" b="1" dirty="0" err="1">
                          <a:latin typeface="Comic Sans MS" pitchFamily="66" charset="0"/>
                        </a:rPr>
                        <a:t>i</a:t>
                      </a:r>
                      <a:endParaRPr lang="en-US" sz="44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type </a:t>
                      </a:r>
                      <a:r>
                        <a:rPr lang="en-US" sz="3200" b="1" u="sng" dirty="0"/>
                        <a:t>B</a:t>
                      </a:r>
                      <a:r>
                        <a:rPr lang="en-US" sz="3200" dirty="0"/>
                        <a:t> blood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3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omic Sans MS"/>
                          <a:ea typeface="Times New Roman"/>
                          <a:cs typeface="Times New Roman"/>
                        </a:rPr>
                        <a:t>Codominant</a:t>
                      </a:r>
                      <a:r>
                        <a:rPr lang="en-US" sz="2800" b="1" dirty="0">
                          <a:latin typeface="Comic Sans MS"/>
                          <a:ea typeface="Times New Roman"/>
                          <a:cs typeface="Times New Roman"/>
                        </a:rPr>
                        <a:t> type AB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>
                          <a:latin typeface="Comic Sans MS" pitchFamily="66" charset="0"/>
                        </a:rPr>
                        <a:t>A</a:t>
                      </a:r>
                      <a:r>
                        <a:rPr lang="en-US" sz="4400" b="1" dirty="0">
                          <a:latin typeface="Comic Sans MS" pitchFamily="66" charset="0"/>
                        </a:rPr>
                        <a:t>I</a:t>
                      </a:r>
                      <a:r>
                        <a:rPr lang="en-US" sz="4400" b="1" baseline="30000" dirty="0">
                          <a:latin typeface="Comic Sans MS" pitchFamily="66" charset="0"/>
                        </a:rPr>
                        <a:t>B</a:t>
                      </a:r>
                      <a:endParaRPr lang="en-US" sz="44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type </a:t>
                      </a:r>
                      <a:r>
                        <a:rPr lang="en-US" sz="3200" b="1" u="sng" dirty="0"/>
                        <a:t>AB</a:t>
                      </a:r>
                      <a:r>
                        <a:rPr lang="en-US" sz="3200" dirty="0"/>
                        <a:t> blood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3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omic Sans MS"/>
                          <a:ea typeface="Times New Roman"/>
                          <a:cs typeface="Times New Roman"/>
                        </a:rPr>
                        <a:t>Recessive type O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latin typeface="Comic Sans MS" pitchFamily="66" charset="0"/>
                        </a:rPr>
                        <a:t>ii</a:t>
                      </a:r>
                      <a:endParaRPr lang="en-US" sz="4400" b="1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type </a:t>
                      </a:r>
                      <a:r>
                        <a:rPr lang="en-US" sz="3200" b="1" u="sng" dirty="0"/>
                        <a:t>O</a:t>
                      </a:r>
                      <a:r>
                        <a:rPr lang="en-US" sz="3200" dirty="0"/>
                        <a:t> blood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1746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050106" y="0"/>
            <a:ext cx="1093894" cy="158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i="1" u="sng" dirty="0" smtClean="0">
                <a:solidFill>
                  <a:schemeClr val="tx1"/>
                </a:solidFill>
              </a:rPr>
              <a:t>NOTE:</a:t>
            </a:r>
            <a:r>
              <a:rPr lang="en-US" dirty="0" smtClean="0">
                <a:solidFill>
                  <a:schemeClr val="tx1"/>
                </a:solidFill>
              </a:rPr>
              <a:t> the “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” is dropped from the genotype of A and B when the </a:t>
            </a:r>
            <a:r>
              <a:rPr lang="en-US" b="1" u="sng" dirty="0" smtClean="0">
                <a:solidFill>
                  <a:schemeClr val="tx1"/>
                </a:solidFill>
              </a:rPr>
              <a:t>phenotype</a:t>
            </a:r>
            <a:r>
              <a:rPr lang="en-US" dirty="0" smtClean="0">
                <a:solidFill>
                  <a:schemeClr val="tx1"/>
                </a:solidFill>
              </a:rPr>
              <a:t> is written. 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dirty="0" smtClean="0">
                <a:solidFill>
                  <a:schemeClr val="tx1"/>
                </a:solidFill>
              </a:rPr>
              <a:t>(Genotype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baseline="30000" dirty="0" err="1" smtClean="0">
                <a:solidFill>
                  <a:schemeClr val="tx1"/>
                </a:solidFill>
              </a:rPr>
              <a:t>A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is type </a:t>
            </a:r>
            <a:r>
              <a:rPr lang="en-US" b="1" u="sng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blood)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2770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39000" y="1905000"/>
            <a:ext cx="1722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Multiple alleles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Interesting fact: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>
            <a:normAutofit/>
          </a:bodyPr>
          <a:lstStyle/>
          <a:p>
            <a:r>
              <a:rPr lang="en-US" sz="4200" dirty="0" smtClean="0"/>
              <a:t>In the U. S., about 45% of the population is type O, 42% type A, 10% type B, and only 3% type AB. </a:t>
            </a:r>
            <a:endParaRPr lang="en-US" sz="4200" dirty="0"/>
          </a:p>
        </p:txBody>
      </p:sp>
      <p:pic>
        <p:nvPicPr>
          <p:cNvPr id="4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421563" y="1981200"/>
            <a:ext cx="172243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 descr="t:\Documents and Settings\ASIM\My Documents\My Pictures\Microsoft Clip Organizer\j0438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428091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33400" y="0"/>
          <a:ext cx="7488767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Picture" r:id="rId3" imgW="4648534" imgH="2705696" progId="Word.Picture.8">
                  <p:embed/>
                </p:oleObj>
              </mc:Choice>
              <mc:Fallback>
                <p:oleObj name="Picture" r:id="rId3" imgW="4648534" imgH="2705696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7488767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3505200"/>
            <a:ext cx="7467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324600" cy="645573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 smtClean="0"/>
              <a:t>The positive and negative of a blood type is called the </a:t>
            </a:r>
            <a:r>
              <a:rPr lang="en-US" sz="4000" b="1" u="sng" dirty="0" err="1" smtClean="0"/>
              <a:t>Rh</a:t>
            </a:r>
            <a:r>
              <a:rPr lang="en-US" sz="4000" b="1" u="sng" dirty="0" smtClean="0"/>
              <a:t> factor</a:t>
            </a:r>
            <a:r>
              <a:rPr lang="en-US" sz="4000" dirty="0" smtClean="0"/>
              <a:t>, it is a totally separate </a:t>
            </a:r>
            <a:r>
              <a:rPr lang="en-US" sz="4000" b="1" u="sng" dirty="0" smtClean="0"/>
              <a:t>gene</a:t>
            </a:r>
            <a:r>
              <a:rPr lang="en-US" sz="4000" u="sng" dirty="0" smtClean="0"/>
              <a:t> </a:t>
            </a:r>
            <a:r>
              <a:rPr lang="en-US" sz="4000" dirty="0" smtClean="0"/>
              <a:t>with </a:t>
            </a:r>
            <a:r>
              <a:rPr lang="en-US" sz="4000" dirty="0" err="1" smtClean="0"/>
              <a:t>Rh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 (RR or </a:t>
            </a:r>
            <a:r>
              <a:rPr lang="en-US" sz="4000" dirty="0" err="1" smtClean="0"/>
              <a:t>Rr</a:t>
            </a:r>
            <a:r>
              <a:rPr lang="en-US" sz="4000" dirty="0" smtClean="0"/>
              <a:t>) and </a:t>
            </a:r>
            <a:r>
              <a:rPr lang="en-US" sz="4000" dirty="0" err="1" smtClean="0"/>
              <a:t>Rh</a:t>
            </a:r>
            <a:r>
              <a:rPr lang="en-US" sz="4000" baseline="30000" dirty="0" smtClean="0"/>
              <a:t>–</a:t>
            </a:r>
            <a:r>
              <a:rPr lang="en-US" sz="4000" dirty="0" smtClean="0"/>
              <a:t>alleles (</a:t>
            </a:r>
            <a:r>
              <a:rPr lang="en-US" sz="4000" dirty="0" err="1" smtClean="0"/>
              <a:t>rr</a:t>
            </a:r>
            <a:r>
              <a:rPr lang="en-US" sz="4000" dirty="0" smtClean="0"/>
              <a:t>)</a:t>
            </a:r>
          </a:p>
          <a:p>
            <a:pPr lvl="0"/>
            <a:endParaRPr lang="en-US" sz="1200" dirty="0" smtClean="0"/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If you have the protein = </a:t>
            </a:r>
            <a:r>
              <a:rPr lang="en-US" sz="4000" dirty="0" err="1" smtClean="0">
                <a:solidFill>
                  <a:schemeClr val="tx1"/>
                </a:solidFill>
              </a:rPr>
              <a:t>Rh</a:t>
            </a:r>
            <a:r>
              <a:rPr lang="en-US" sz="4000" dirty="0" smtClean="0">
                <a:solidFill>
                  <a:schemeClr val="tx1"/>
                </a:solidFill>
              </a:rPr>
              <a:t> + </a:t>
            </a: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If you DO NOT have the protein = </a:t>
            </a:r>
            <a:r>
              <a:rPr lang="en-US" sz="4000" dirty="0" err="1" smtClean="0">
                <a:solidFill>
                  <a:schemeClr val="tx1"/>
                </a:solidFill>
              </a:rPr>
              <a:t>Rh</a:t>
            </a:r>
            <a:r>
              <a:rPr lang="en-US" sz="4000" dirty="0" smtClean="0">
                <a:solidFill>
                  <a:schemeClr val="tx1"/>
                </a:solidFill>
              </a:rPr>
              <a:t> –</a:t>
            </a:r>
          </a:p>
          <a:p>
            <a:endParaRPr lang="en-US" dirty="0"/>
          </a:p>
        </p:txBody>
      </p:sp>
      <p:pic>
        <p:nvPicPr>
          <p:cNvPr id="72708" name="Picture 4" descr="http://www.grg.org/images/Rhesus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971800" cy="3124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the U. S., about 85% of the population is </a:t>
            </a:r>
            <a:r>
              <a:rPr lang="en-US" dirty="0" err="1" smtClean="0"/>
              <a:t>Rh</a:t>
            </a:r>
            <a:r>
              <a:rPr lang="en-US" baseline="30000" dirty="0" smtClean="0"/>
              <a:t>+</a:t>
            </a:r>
            <a:r>
              <a:rPr lang="en-US" dirty="0" smtClean="0"/>
              <a:t> and 15% </a:t>
            </a:r>
            <a:r>
              <a:rPr lang="en-US" dirty="0" err="1" smtClean="0"/>
              <a:t>Rh</a:t>
            </a:r>
            <a:r>
              <a:rPr lang="en-US" baseline="30000" dirty="0" smtClean="0"/>
              <a:t>–</a:t>
            </a:r>
            <a:r>
              <a:rPr lang="en-US" dirty="0" smtClean="0"/>
              <a:t>.</a:t>
            </a:r>
          </a:p>
          <a:p>
            <a:pPr lvl="0"/>
            <a:endParaRPr lang="en-US" sz="1200" dirty="0" smtClean="0"/>
          </a:p>
          <a:p>
            <a:pPr lvl="0"/>
            <a:r>
              <a:rPr lang="en-US" dirty="0" smtClean="0"/>
              <a:t>Thus the chances of someone being O- [having both ii and </a:t>
            </a:r>
            <a:r>
              <a:rPr lang="en-US" dirty="0" err="1" smtClean="0"/>
              <a:t>rr</a:t>
            </a:r>
            <a:r>
              <a:rPr lang="en-US" dirty="0" smtClean="0"/>
              <a:t>] would be 45% × 15% = 6.75%. </a:t>
            </a:r>
          </a:p>
          <a:p>
            <a:endParaRPr lang="en-US" dirty="0"/>
          </a:p>
        </p:txBody>
      </p:sp>
      <p:pic>
        <p:nvPicPr>
          <p:cNvPr id="4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62800" y="39624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pPr lvl="0"/>
            <a:r>
              <a:rPr lang="en-US" dirty="0" smtClean="0"/>
              <a:t>The most rare blood type would be </a:t>
            </a:r>
            <a:r>
              <a:rPr lang="en-US" b="1" u="sng" dirty="0" smtClean="0"/>
              <a:t>AB-</a:t>
            </a:r>
            <a:r>
              <a:rPr lang="en-US" b="1" dirty="0" smtClean="0"/>
              <a:t>,</a:t>
            </a:r>
            <a:r>
              <a:rPr lang="en-US" dirty="0" smtClean="0"/>
              <a:t> about 0.45% of the population.</a:t>
            </a:r>
          </a:p>
          <a:p>
            <a:pPr lvl="0">
              <a:buNone/>
            </a:pPr>
            <a:endParaRPr lang="en-US" sz="3600" dirty="0" smtClean="0"/>
          </a:p>
          <a:p>
            <a:pPr lvl="2"/>
            <a:r>
              <a:rPr lang="en-US" sz="4000" b="1" u="sng" dirty="0" smtClean="0"/>
              <a:t>O</a:t>
            </a:r>
            <a:r>
              <a:rPr lang="en-US" sz="4000" dirty="0" smtClean="0"/>
              <a:t> is the universal donor</a:t>
            </a:r>
          </a:p>
          <a:p>
            <a:endParaRPr lang="en-US" b="1" u="sng" dirty="0" smtClean="0"/>
          </a:p>
          <a:p>
            <a:pPr lvl="2"/>
            <a:r>
              <a:rPr lang="en-US" sz="4000" b="1" u="sng" dirty="0" smtClean="0"/>
              <a:t>AB</a:t>
            </a:r>
            <a:r>
              <a:rPr lang="en-US" sz="4000" dirty="0" smtClean="0"/>
              <a:t> is the universal receiver</a:t>
            </a:r>
            <a:endParaRPr lang="en-US" sz="4000" dirty="0"/>
          </a:p>
        </p:txBody>
      </p:sp>
      <p:pic>
        <p:nvPicPr>
          <p:cNvPr id="4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248400" y="3657600"/>
            <a:ext cx="2057400" cy="298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4550">
            <a:off x="2667000" y="533400"/>
            <a:ext cx="6477000" cy="4343400"/>
          </a:xfrm>
        </p:spPr>
        <p:txBody>
          <a:bodyPr/>
          <a:lstStyle/>
          <a:p>
            <a:pPr algn="ctr"/>
            <a:r>
              <a:rPr lang="en-US" sz="6000" dirty="0" smtClean="0"/>
              <a:t>5 Different Modes of inheritance</a:t>
            </a:r>
            <a:endParaRPr lang="en-US" sz="6000" dirty="0"/>
          </a:p>
        </p:txBody>
      </p:sp>
      <p:pic>
        <p:nvPicPr>
          <p:cNvPr id="4098" name="Picture 2" descr="t:\Documents and Settings\ASIM\My Documents\My Pictures\Microsoft Clip Organizer\j02811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3676"/>
            <a:ext cx="2819400" cy="26601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>
            <a:normAutofit/>
          </a:bodyPr>
          <a:lstStyle/>
          <a:p>
            <a:r>
              <a:rPr lang="en-US" i="1" dirty="0" smtClean="0"/>
              <a:t>1) If a person of blood group AB marries one belonging to group O, what could be the possible genotypes and phenotypes </a:t>
            </a:r>
            <a:r>
              <a:rPr lang="en-US" dirty="0" smtClean="0"/>
              <a:t>of their </a:t>
            </a:r>
            <a:r>
              <a:rPr lang="en-US" dirty="0" err="1" smtClean="0"/>
              <a:t>offsprings</a:t>
            </a:r>
            <a:r>
              <a:rPr lang="en-US" dirty="0" smtClean="0"/>
              <a:t>’ blood types</a:t>
            </a:r>
            <a:r>
              <a:rPr lang="en-US" i="1" dirty="0" smtClean="0"/>
              <a:t>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467600" y="152400"/>
            <a:ext cx="1676400" cy="243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t:\Documents and Settings\ASIM\My Documents\My Pictures\Microsoft Clip Organizer\j0430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4800601"/>
            <a:ext cx="3080085" cy="2057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077200" cy="62271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 cross = I</a:t>
            </a:r>
            <a:r>
              <a:rPr lang="en-US" baseline="30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30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x ii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362200"/>
          <a:ext cx="3352800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676400"/>
              </a:tblGrid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447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A</a:t>
            </a:r>
            <a:r>
              <a:rPr lang="en-US" sz="4800" dirty="0" smtClean="0">
                <a:latin typeface="Comic Sans MS" pitchFamily="66" charset="0"/>
              </a:rPr>
              <a:t>		I</a:t>
            </a:r>
            <a:r>
              <a:rPr lang="en-US" sz="4800" baseline="30000" dirty="0" smtClean="0">
                <a:latin typeface="Comic Sans MS" pitchFamily="66" charset="0"/>
              </a:rPr>
              <a:t>B</a:t>
            </a:r>
            <a:endParaRPr lang="en-US" sz="4800" baseline="30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76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 smtClean="0">
              <a:latin typeface="Comic Sans MS" pitchFamily="66" charset="0"/>
            </a:endParaRPr>
          </a:p>
          <a:p>
            <a:endParaRPr lang="en-US" sz="4800" dirty="0" smtClean="0">
              <a:latin typeface="Comic Sans MS" pitchFamily="66" charset="0"/>
            </a:endParaRPr>
          </a:p>
          <a:p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7432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A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419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A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743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B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41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B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2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43800" y="0"/>
            <a:ext cx="1600200" cy="232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76800" y="2286000"/>
            <a:ext cx="4267200" cy="33547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Comic Sans MS" pitchFamily="66" charset="0"/>
              </a:rPr>
              <a:t>Genotypes: </a:t>
            </a:r>
          </a:p>
          <a:p>
            <a:pPr algn="ctr"/>
            <a:r>
              <a:rPr lang="en-US" sz="3600" b="1" dirty="0" smtClean="0">
                <a:latin typeface="Comic Sans MS" pitchFamily="66" charset="0"/>
              </a:rPr>
              <a:t>2 </a:t>
            </a:r>
            <a:r>
              <a:rPr lang="en-US" sz="3600" b="1" dirty="0" err="1" smtClean="0">
                <a:latin typeface="Comic Sans MS" pitchFamily="66" charset="0"/>
              </a:rPr>
              <a:t>I</a:t>
            </a:r>
            <a:r>
              <a:rPr lang="en-US" sz="3600" b="1" baseline="30000" dirty="0" err="1" smtClean="0">
                <a:latin typeface="Comic Sans MS" pitchFamily="66" charset="0"/>
              </a:rPr>
              <a:t>A</a:t>
            </a:r>
            <a:r>
              <a:rPr lang="en-US" sz="3600" b="1" dirty="0" err="1" smtClean="0">
                <a:latin typeface="Comic Sans MS" pitchFamily="66" charset="0"/>
              </a:rPr>
              <a:t>i</a:t>
            </a:r>
            <a:r>
              <a:rPr lang="en-US" sz="3600" b="1" dirty="0" smtClean="0">
                <a:latin typeface="Comic Sans MS" pitchFamily="66" charset="0"/>
              </a:rPr>
              <a:t> : 2 </a:t>
            </a:r>
            <a:r>
              <a:rPr lang="en-US" sz="3600" b="1" dirty="0" err="1" smtClean="0">
                <a:latin typeface="Comic Sans MS" pitchFamily="66" charset="0"/>
              </a:rPr>
              <a:t>I</a:t>
            </a:r>
            <a:r>
              <a:rPr lang="en-US" sz="3600" b="1" baseline="30000" dirty="0" err="1" smtClean="0">
                <a:latin typeface="Comic Sans MS" pitchFamily="66" charset="0"/>
              </a:rPr>
              <a:t>B</a:t>
            </a:r>
            <a:r>
              <a:rPr lang="en-US" sz="3600" b="1" dirty="0" err="1" smtClean="0">
                <a:latin typeface="Comic Sans MS" pitchFamily="66" charset="0"/>
              </a:rPr>
              <a:t>i</a:t>
            </a:r>
            <a:endParaRPr lang="en-US" sz="3600" b="1" dirty="0" smtClean="0">
              <a:latin typeface="Comic Sans MS" pitchFamily="66" charset="0"/>
            </a:endParaRPr>
          </a:p>
          <a:p>
            <a:pPr algn="ctr"/>
            <a:endParaRPr lang="en-US" sz="3600" b="1" dirty="0" smtClean="0">
              <a:latin typeface="Comic Sans MS" pitchFamily="66" charset="0"/>
            </a:endParaRPr>
          </a:p>
          <a:p>
            <a:pPr algn="ctr"/>
            <a:r>
              <a:rPr lang="en-US" sz="3600" b="1" u="sng" dirty="0" smtClean="0">
                <a:latin typeface="Comic Sans MS" pitchFamily="66" charset="0"/>
              </a:rPr>
              <a:t>Phenotypes: </a:t>
            </a:r>
          </a:p>
          <a:p>
            <a:r>
              <a:rPr lang="en-US" sz="3200" b="1" dirty="0" smtClean="0">
                <a:latin typeface="Comic Sans MS" pitchFamily="66" charset="0"/>
              </a:rPr>
              <a:t>2 Type A: 2 Type B</a:t>
            </a:r>
          </a:p>
          <a:p>
            <a:pPr algn="ctr"/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/>
          </a:bodyPr>
          <a:lstStyle/>
          <a:p>
            <a:r>
              <a:rPr lang="en-US" i="1" dirty="0" smtClean="0"/>
              <a:t>If a father is homozygous blood type A and the mother is heterozygous blood type B. What could be the possible genotypes and phenotypes of their offspring’s blood types?</a:t>
            </a:r>
            <a:endParaRPr lang="en-US" dirty="0"/>
          </a:p>
        </p:txBody>
      </p:sp>
      <p:pic>
        <p:nvPicPr>
          <p:cNvPr id="4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15200" y="3972343"/>
            <a:ext cx="1600200" cy="242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077200" cy="62271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 cross = I</a:t>
            </a:r>
            <a:r>
              <a:rPr lang="en-US" baseline="30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30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baseline="30000" dirty="0" err="1" smtClean="0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362200"/>
          <a:ext cx="3352800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676400"/>
              </a:tblGrid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447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A</a:t>
            </a:r>
            <a:r>
              <a:rPr lang="en-US" sz="4800" dirty="0" smtClean="0">
                <a:latin typeface="Comic Sans MS" pitchFamily="66" charset="0"/>
              </a:rPr>
              <a:t>		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A</a:t>
            </a:r>
            <a:endParaRPr lang="en-US" sz="4800" baseline="30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90800"/>
            <a:ext cx="106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B </a:t>
            </a:r>
          </a:p>
          <a:p>
            <a:endParaRPr lang="en-US" sz="4800" baseline="30000" dirty="0" smtClean="0">
              <a:latin typeface="Comic Sans MS" pitchFamily="66" charset="0"/>
            </a:endParaRPr>
          </a:p>
          <a:p>
            <a:endParaRPr lang="en-US" sz="4800" baseline="30000" dirty="0" smtClean="0">
              <a:latin typeface="Comic Sans MS" pitchFamily="66" charset="0"/>
            </a:endParaRPr>
          </a:p>
          <a:p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743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A</a:t>
            </a:r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B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419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A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743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A</a:t>
            </a:r>
            <a:r>
              <a:rPr lang="en-US" sz="4800" dirty="0" smtClean="0">
                <a:latin typeface="Comic Sans MS" pitchFamily="66" charset="0"/>
              </a:rPr>
              <a:t>I</a:t>
            </a:r>
            <a:r>
              <a:rPr lang="en-US" sz="4800" baseline="30000" dirty="0" smtClean="0">
                <a:latin typeface="Comic Sans MS" pitchFamily="66" charset="0"/>
              </a:rPr>
              <a:t>B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41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I</a:t>
            </a:r>
            <a:r>
              <a:rPr lang="en-US" sz="4800" baseline="30000" dirty="0" err="1" smtClean="0">
                <a:latin typeface="Comic Sans MS" pitchFamily="66" charset="0"/>
              </a:rPr>
              <a:t>A</a:t>
            </a:r>
            <a:r>
              <a:rPr lang="en-US" sz="4800" dirty="0" err="1" smtClean="0">
                <a:latin typeface="Comic Sans MS" pitchFamily="66" charset="0"/>
              </a:rPr>
              <a:t>i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2" name="Picture 2" descr="http://img.tfd.com/dict/5F/66A26-blood-group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848600" y="0"/>
            <a:ext cx="1295400" cy="18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0" y="2286001"/>
            <a:ext cx="4572000" cy="33547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Comic Sans MS" pitchFamily="66" charset="0"/>
              </a:rPr>
              <a:t>Genotypes: </a:t>
            </a:r>
          </a:p>
          <a:p>
            <a:pPr algn="ctr"/>
            <a:r>
              <a:rPr lang="en-US" sz="3600" b="1" dirty="0" smtClean="0">
                <a:latin typeface="Comic Sans MS" pitchFamily="66" charset="0"/>
              </a:rPr>
              <a:t>2 </a:t>
            </a:r>
            <a:r>
              <a:rPr lang="en-US" sz="3600" b="1" dirty="0" err="1" smtClean="0">
                <a:latin typeface="Comic Sans MS" pitchFamily="66" charset="0"/>
              </a:rPr>
              <a:t>I</a:t>
            </a:r>
            <a:r>
              <a:rPr lang="en-US" sz="3600" b="1" baseline="30000" dirty="0" err="1" smtClean="0">
                <a:latin typeface="Comic Sans MS" pitchFamily="66" charset="0"/>
              </a:rPr>
              <a:t>A</a:t>
            </a:r>
            <a:r>
              <a:rPr lang="en-US" sz="3600" b="1" dirty="0" err="1" smtClean="0">
                <a:latin typeface="Comic Sans MS" pitchFamily="66" charset="0"/>
              </a:rPr>
              <a:t>i</a:t>
            </a:r>
            <a:r>
              <a:rPr lang="en-US" sz="3600" b="1" dirty="0" smtClean="0">
                <a:latin typeface="Comic Sans MS" pitchFamily="66" charset="0"/>
              </a:rPr>
              <a:t> : 2 I</a:t>
            </a:r>
            <a:r>
              <a:rPr lang="en-US" sz="3600" b="1" baseline="30000" dirty="0" smtClean="0">
                <a:latin typeface="Comic Sans MS" pitchFamily="66" charset="0"/>
              </a:rPr>
              <a:t>A</a:t>
            </a:r>
            <a:r>
              <a:rPr lang="en-US" sz="3600" b="1" dirty="0" smtClean="0">
                <a:latin typeface="Comic Sans MS" pitchFamily="66" charset="0"/>
              </a:rPr>
              <a:t>I</a:t>
            </a:r>
            <a:r>
              <a:rPr lang="en-US" sz="3600" b="1" baseline="30000" dirty="0" smtClean="0">
                <a:latin typeface="Comic Sans MS" pitchFamily="66" charset="0"/>
              </a:rPr>
              <a:t>B</a:t>
            </a:r>
            <a:endParaRPr lang="en-US" sz="3600" b="1" dirty="0" smtClean="0">
              <a:latin typeface="Comic Sans MS" pitchFamily="66" charset="0"/>
            </a:endParaRPr>
          </a:p>
          <a:p>
            <a:pPr algn="ctr"/>
            <a:endParaRPr lang="en-US" sz="3600" b="1" dirty="0" smtClean="0">
              <a:latin typeface="Comic Sans MS" pitchFamily="66" charset="0"/>
            </a:endParaRPr>
          </a:p>
          <a:p>
            <a:pPr algn="ctr"/>
            <a:r>
              <a:rPr lang="en-US" sz="3600" b="1" u="sng" dirty="0" smtClean="0">
                <a:latin typeface="Comic Sans MS" pitchFamily="66" charset="0"/>
              </a:rPr>
              <a:t>Phenotypes: </a:t>
            </a:r>
          </a:p>
          <a:p>
            <a:r>
              <a:rPr lang="en-US" sz="3200" b="1" dirty="0" smtClean="0">
                <a:latin typeface="Comic Sans MS" pitchFamily="66" charset="0"/>
              </a:rPr>
              <a:t>2 Type A: 2 Type AB</a:t>
            </a:r>
          </a:p>
          <a:p>
            <a:pPr algn="ctr"/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84613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i="1" u="sng" dirty="0" smtClean="0"/>
              <a:t>2 Types of Chromosomes: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u="sng" dirty="0" smtClean="0"/>
              <a:t>Sex chromosomes</a:t>
            </a:r>
            <a:r>
              <a:rPr lang="en-US" dirty="0" smtClean="0"/>
              <a:t>- last pair of chromosomes—23</a:t>
            </a:r>
            <a:r>
              <a:rPr lang="en-US" baseline="30000" dirty="0" smtClean="0"/>
              <a:t>rd</a:t>
            </a:r>
            <a:r>
              <a:rPr lang="en-US" dirty="0" smtClean="0"/>
              <a:t> pair for humans</a:t>
            </a:r>
          </a:p>
          <a:p>
            <a:pPr>
              <a:buNone/>
            </a:pPr>
            <a:r>
              <a:rPr lang="en-US" dirty="0" smtClean="0"/>
              <a:t>		XX = </a:t>
            </a:r>
            <a:r>
              <a:rPr lang="en-US" b="1" u="sng" dirty="0" smtClean="0"/>
              <a:t>female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XY = </a:t>
            </a:r>
            <a:r>
              <a:rPr lang="en-US" b="1" u="sng" dirty="0" smtClean="0"/>
              <a:t>male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t:\Documents and Settings\ASIM\My Documents\My Pictures\Microsoft Clip Organizer\j03010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05200"/>
            <a:ext cx="3429000" cy="342900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772400" cy="607473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u="sng" dirty="0" err="1" smtClean="0"/>
              <a:t>Autosomal</a:t>
            </a:r>
            <a:r>
              <a:rPr lang="en-US" b="1" u="sng" dirty="0" smtClean="0"/>
              <a:t> chromosomes</a:t>
            </a:r>
            <a:r>
              <a:rPr lang="en-US" dirty="0" smtClean="0"/>
              <a:t> or </a:t>
            </a:r>
            <a:r>
              <a:rPr lang="en-US" b="1" u="sng" dirty="0" smtClean="0"/>
              <a:t>Autosomes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All other pairs of chromosomes – 1 -22</a:t>
            </a:r>
            <a:r>
              <a:rPr lang="en-US" baseline="30000" dirty="0" smtClean="0"/>
              <a:t>nd</a:t>
            </a:r>
            <a:r>
              <a:rPr lang="en-US" dirty="0" smtClean="0"/>
              <a:t> pair in humans</a:t>
            </a:r>
          </a:p>
          <a:p>
            <a:endParaRPr lang="en-US" dirty="0"/>
          </a:p>
        </p:txBody>
      </p:sp>
      <p:pic>
        <p:nvPicPr>
          <p:cNvPr id="36866" name="Picture 2" descr="t:\Documents and Settings\ASIM\My Documents\My Pictures\Microsoft Clip Organizer\j03010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599"/>
            <a:ext cx="2819400" cy="28194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Sex-linked traits </a:t>
            </a:r>
            <a:br>
              <a:rPr lang="en-US" dirty="0" smtClean="0"/>
            </a:br>
            <a:r>
              <a:rPr lang="en-US" dirty="0" smtClean="0"/>
              <a:t>					(x-linked)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001000" cy="4846320"/>
          </a:xfrm>
        </p:spPr>
        <p:txBody>
          <a:bodyPr/>
          <a:lstStyle/>
          <a:p>
            <a:pPr lvl="0"/>
            <a:r>
              <a:rPr lang="en-US" dirty="0" smtClean="0"/>
              <a:t>Other genes besides the alleles for sex are located on the sex chromosomes.</a:t>
            </a:r>
          </a:p>
          <a:p>
            <a:endParaRPr lang="en-US" dirty="0"/>
          </a:p>
        </p:txBody>
      </p:sp>
      <p:pic>
        <p:nvPicPr>
          <p:cNvPr id="4" name="Picture 3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3276600" cy="280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467600" cy="6150936"/>
          </a:xfrm>
        </p:spPr>
        <p:txBody>
          <a:bodyPr/>
          <a:lstStyle/>
          <a:p>
            <a:pPr lvl="0"/>
            <a:r>
              <a:rPr lang="en-US" i="1" dirty="0" smtClean="0"/>
              <a:t>Definition: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 lvl="0"/>
            <a:r>
              <a:rPr lang="en-US" dirty="0" smtClean="0"/>
              <a:t>These traits will occur </a:t>
            </a:r>
            <a:r>
              <a:rPr lang="en-US" b="1" u="sng" dirty="0" smtClean="0"/>
              <a:t>MORE</a:t>
            </a:r>
            <a:r>
              <a:rPr lang="en-US" dirty="0" smtClean="0"/>
              <a:t> frequently in males than females, such as color blindness and hemophilia.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683" name="Picture 3" descr="t:\Documents and Settings\ASIM\My Documents\My Pictures\Microsoft Clip Organizer\j0438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608" y="3048000"/>
            <a:ext cx="2859391" cy="3810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6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pPr lvl="0"/>
            <a:r>
              <a:rPr lang="en-US" b="1" i="1" u="sng" dirty="0" smtClean="0"/>
              <a:t>WHY?</a:t>
            </a:r>
            <a:endParaRPr lang="en-US" sz="3600" dirty="0" smtClean="0"/>
          </a:p>
          <a:p>
            <a:pPr>
              <a:buNone/>
            </a:pPr>
            <a:r>
              <a:rPr lang="en-US" sz="800" b="1" i="1" dirty="0" smtClean="0"/>
              <a:t> </a:t>
            </a:r>
            <a:endParaRPr lang="en-US" sz="72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Alleles for a gene may be present on the X chromosome but </a:t>
            </a:r>
            <a:r>
              <a:rPr lang="en-US" b="1" u="sng" dirty="0" smtClean="0">
                <a:solidFill>
                  <a:schemeClr val="tx1"/>
                </a:solidFill>
              </a:rPr>
              <a:t>absent</a:t>
            </a:r>
            <a:r>
              <a:rPr lang="en-US" dirty="0" smtClean="0">
                <a:solidFill>
                  <a:schemeClr val="tx1"/>
                </a:solidFill>
              </a:rPr>
              <a:t> on the Y. These are called sex-linked genes.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7891" name="Picture 3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0"/>
            <a:ext cx="3810000" cy="325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4000" dirty="0" smtClean="0">
                <a:solidFill>
                  <a:schemeClr val="tx1"/>
                </a:solidFill>
              </a:rPr>
              <a:t>This means that </a:t>
            </a:r>
            <a:r>
              <a:rPr lang="en-US" sz="4000" b="1" u="sng" dirty="0" smtClean="0">
                <a:solidFill>
                  <a:schemeClr val="tx1"/>
                </a:solidFill>
              </a:rPr>
              <a:t>males</a:t>
            </a:r>
            <a:r>
              <a:rPr lang="en-US" sz="4000" dirty="0" smtClean="0">
                <a:solidFill>
                  <a:schemeClr val="tx1"/>
                </a:solidFill>
              </a:rPr>
              <a:t> may inherit just </a:t>
            </a:r>
            <a:r>
              <a:rPr lang="en-US" sz="4000" b="1" u="sng" dirty="0" smtClean="0">
                <a:solidFill>
                  <a:schemeClr val="tx1"/>
                </a:solidFill>
              </a:rPr>
              <a:t>one</a:t>
            </a:r>
            <a:r>
              <a:rPr lang="en-US" sz="4000" dirty="0" smtClean="0">
                <a:solidFill>
                  <a:schemeClr val="tx1"/>
                </a:solidFill>
              </a:rPr>
              <a:t> allele for a characteristic and that allele will be expressed, whether it is dominant or recessive, because it is the </a:t>
            </a:r>
            <a:r>
              <a:rPr lang="en-US" sz="4000" b="1" u="sng" dirty="0" smtClean="0">
                <a:solidFill>
                  <a:schemeClr val="tx1"/>
                </a:solidFill>
              </a:rPr>
              <a:t>only</a:t>
            </a:r>
            <a:r>
              <a:rPr lang="en-US" sz="4000" dirty="0" smtClean="0">
                <a:solidFill>
                  <a:schemeClr val="tx1"/>
                </a:solidFill>
              </a:rPr>
              <a:t> allele present on their X chromosome. </a:t>
            </a:r>
          </a:p>
        </p:txBody>
      </p:sp>
      <p:pic>
        <p:nvPicPr>
          <p:cNvPr id="38914" name="Picture 2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45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mic Sans MS" pitchFamily="66" charset="0"/>
              </a:rPr>
              <a:t>1. Incomplete dominance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96200" cy="5388936"/>
          </a:xfrm>
        </p:spPr>
        <p:txBody>
          <a:bodyPr/>
          <a:lstStyle/>
          <a:p>
            <a:pPr lvl="0"/>
            <a:r>
              <a:rPr lang="en-US" sz="2800" i="1" dirty="0" smtClean="0"/>
              <a:t>Definition:</a:t>
            </a:r>
            <a:r>
              <a:rPr lang="en-US" sz="2800" dirty="0" smtClean="0"/>
              <a:t> </a:t>
            </a:r>
            <a:endParaRPr lang="en-US" sz="2000" dirty="0" smtClean="0"/>
          </a:p>
          <a:p>
            <a:pPr lvl="2"/>
            <a:r>
              <a:rPr lang="en-US" sz="2800" dirty="0" smtClean="0"/>
              <a:t>Neither allele for a gene </a:t>
            </a:r>
            <a:r>
              <a:rPr lang="en-US" sz="2800" b="1" u="sng" dirty="0" smtClean="0"/>
              <a:t>dominates</a:t>
            </a:r>
            <a:endParaRPr lang="en-US" sz="2800" dirty="0" smtClean="0"/>
          </a:p>
          <a:p>
            <a:pPr>
              <a:buNone/>
            </a:pPr>
            <a:endParaRPr lang="en-US" sz="1200" dirty="0" smtClean="0"/>
          </a:p>
          <a:p>
            <a:pPr lvl="2"/>
            <a:r>
              <a:rPr lang="en-US" sz="2800" dirty="0" smtClean="0"/>
              <a:t>Phenotype of the heterozygous offspring will be a </a:t>
            </a:r>
            <a:r>
              <a:rPr lang="en-US" sz="2800" b="1" u="sng" cap="all" dirty="0" smtClean="0"/>
              <a:t>blend</a:t>
            </a:r>
            <a:r>
              <a:rPr lang="en-US" sz="2800" cap="all" dirty="0" smtClean="0"/>
              <a:t> </a:t>
            </a:r>
            <a:r>
              <a:rPr lang="en-US" sz="2800" dirty="0" smtClean="0"/>
              <a:t>of the 2 homozygous parents.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Incomplete Dominance"/>
          <p:cNvPicPr>
            <a:picLocks noChangeAspect="1" noChangeArrowheads="1"/>
          </p:cNvPicPr>
          <p:nvPr/>
        </p:nvPicPr>
        <p:blipFill>
          <a:blip r:embed="rId2" r:link="rId3" cstate="print"/>
          <a:srcRect b="5405"/>
          <a:stretch>
            <a:fillRect/>
          </a:stretch>
        </p:blipFill>
        <p:spPr bwMode="auto">
          <a:xfrm>
            <a:off x="762000" y="3581400"/>
            <a:ext cx="709064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7912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Homozygous Parent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8674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Homozygous Parent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8674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Heterozygous Offspring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 smtClean="0">
                <a:solidFill>
                  <a:schemeClr val="tx1"/>
                </a:solidFill>
              </a:rPr>
              <a:t>X-linked traits most likely will be </a:t>
            </a:r>
            <a:r>
              <a:rPr lang="en-US" sz="4000" b="1" u="sng" cap="all" dirty="0" smtClean="0">
                <a:solidFill>
                  <a:schemeClr val="tx1"/>
                </a:solidFill>
              </a:rPr>
              <a:t>recessive</a:t>
            </a:r>
            <a:r>
              <a:rPr lang="en-US" sz="4000" dirty="0" smtClean="0">
                <a:solidFill>
                  <a:schemeClr val="tx1"/>
                </a:solidFill>
              </a:rPr>
              <a:t> to the normal condition and the Y chromosome lacks the gene for a trait, so males have a higher chance of having the disorder.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45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These traits </a:t>
            </a:r>
            <a:r>
              <a:rPr lang="en-US" i="1" dirty="0" smtClean="0"/>
              <a:t>generally </a:t>
            </a:r>
            <a:r>
              <a:rPr lang="en-US" dirty="0" smtClean="0"/>
              <a:t>do NOT show up in </a:t>
            </a:r>
            <a:r>
              <a:rPr lang="en-US" b="1" u="sng" dirty="0" smtClean="0"/>
              <a:t>females</a:t>
            </a:r>
            <a:r>
              <a:rPr lang="en-US" dirty="0" smtClean="0"/>
              <a:t> since females have genes on both their X chromosomes.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45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i="1" dirty="0" smtClean="0"/>
              <a:t>Notation:</a:t>
            </a:r>
            <a:endParaRPr lang="en-US" sz="3600" dirty="0" smtClean="0"/>
          </a:p>
          <a:p>
            <a:pPr lvl="1"/>
            <a:r>
              <a:rPr lang="en-US" sz="5400" dirty="0" smtClean="0">
                <a:solidFill>
                  <a:schemeClr val="tx1"/>
                </a:solidFill>
              </a:rPr>
              <a:t>The alleles for these traits are written as </a:t>
            </a:r>
            <a:r>
              <a:rPr lang="en-US" sz="5400" b="1" u="sng" dirty="0" smtClean="0">
                <a:solidFill>
                  <a:schemeClr val="tx1"/>
                </a:solidFill>
              </a:rPr>
              <a:t>superscripts </a:t>
            </a:r>
            <a:r>
              <a:rPr lang="en-US" sz="5400" dirty="0" smtClean="0">
                <a:solidFill>
                  <a:schemeClr val="tx1"/>
                </a:solidFill>
              </a:rPr>
              <a:t>on the </a:t>
            </a:r>
            <a:r>
              <a:rPr lang="en-US" sz="5400" b="1" u="sng" dirty="0" smtClean="0">
                <a:solidFill>
                  <a:schemeClr val="tx1"/>
                </a:solidFill>
              </a:rPr>
              <a:t>X</a:t>
            </a:r>
            <a:r>
              <a:rPr lang="en-US" sz="5400" dirty="0" smtClean="0">
                <a:solidFill>
                  <a:schemeClr val="tx1"/>
                </a:solidFill>
              </a:rPr>
              <a:t> chromosome ONLY. </a:t>
            </a:r>
          </a:p>
          <a:p>
            <a:endParaRPr lang="en-US" dirty="0"/>
          </a:p>
        </p:txBody>
      </p:sp>
      <p:pic>
        <p:nvPicPr>
          <p:cNvPr id="4" name="Picture 2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45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696200" cy="63246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No</a:t>
            </a:r>
            <a:r>
              <a:rPr lang="en-US" sz="4800" dirty="0" smtClean="0"/>
              <a:t> alleles are written on the Y chromosome!</a:t>
            </a:r>
          </a:p>
          <a:p>
            <a:pPr>
              <a:buNone/>
            </a:pPr>
            <a:endParaRPr lang="en-US" sz="1200" dirty="0" smtClean="0"/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Ex: Colorblind male =  </a:t>
            </a:r>
            <a:r>
              <a:rPr lang="en-US" sz="4000" dirty="0" err="1" smtClean="0">
                <a:solidFill>
                  <a:schemeClr val="tx1"/>
                </a:solidFill>
              </a:rPr>
              <a:t>X</a:t>
            </a:r>
            <a:r>
              <a:rPr lang="en-US" sz="4000" baseline="30000" dirty="0" err="1" smtClean="0">
                <a:solidFill>
                  <a:schemeClr val="tx1"/>
                </a:solidFill>
              </a:rPr>
              <a:t>b</a:t>
            </a:r>
            <a:r>
              <a:rPr lang="en-US" sz="4000" dirty="0" err="1" smtClean="0">
                <a:solidFill>
                  <a:schemeClr val="tx1"/>
                </a:solidFill>
              </a:rPr>
              <a:t>Y</a:t>
            </a:r>
            <a:r>
              <a:rPr lang="en-US" sz="4000" dirty="0" smtClean="0">
                <a:solidFill>
                  <a:schemeClr val="tx1"/>
                </a:solidFill>
              </a:rPr>
              <a:t> and Normal male = X</a:t>
            </a:r>
            <a:r>
              <a:rPr lang="en-US" sz="4000" baseline="30000" dirty="0" smtClean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Y</a:t>
            </a:r>
          </a:p>
          <a:p>
            <a:pPr lvl="1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3600" dirty="0" smtClean="0"/>
              <a:t> </a:t>
            </a:r>
            <a:r>
              <a:rPr lang="en-US" sz="3600" b="1" u="sng" dirty="0" smtClean="0"/>
              <a:t>Heterozygous</a:t>
            </a:r>
            <a:r>
              <a:rPr lang="en-US" sz="3600" dirty="0" smtClean="0"/>
              <a:t> </a:t>
            </a:r>
            <a:r>
              <a:rPr lang="en-US" sz="3600" cap="all" dirty="0" smtClean="0"/>
              <a:t>Females</a:t>
            </a:r>
            <a:r>
              <a:rPr lang="en-US" sz="3600" dirty="0" smtClean="0"/>
              <a:t> are known as </a:t>
            </a:r>
            <a:r>
              <a:rPr lang="en-US" sz="3600" b="1" u="sng" dirty="0" smtClean="0"/>
              <a:t>carriers</a:t>
            </a:r>
            <a:r>
              <a:rPr lang="en-US" sz="3600" dirty="0" smtClean="0"/>
              <a:t>, </a:t>
            </a:r>
            <a:r>
              <a:rPr lang="en-US" sz="3600" dirty="0" err="1" smtClean="0"/>
              <a:t>X</a:t>
            </a:r>
            <a:r>
              <a:rPr lang="en-US" sz="3600" baseline="30000" dirty="0" err="1" smtClean="0"/>
              <a:t>B</a:t>
            </a:r>
            <a:r>
              <a:rPr lang="en-US" sz="3600" dirty="0" err="1" smtClean="0"/>
              <a:t>X</a:t>
            </a:r>
            <a:r>
              <a:rPr lang="en-US" sz="3600" baseline="30000" dirty="0" err="1" smtClean="0"/>
              <a:t>b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2" descr="s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545" y="4953000"/>
            <a:ext cx="39254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7696200" cy="6074736"/>
          </a:xfrm>
        </p:spPr>
        <p:txBody>
          <a:bodyPr/>
          <a:lstStyle/>
          <a:p>
            <a:r>
              <a:rPr lang="en-US" i="1" dirty="0" smtClean="0"/>
              <a:t>Ex.1) Color blindness is a sex-linked trait that is caused by a </a:t>
            </a:r>
            <a:r>
              <a:rPr lang="en-US" i="1" u="sng" dirty="0" smtClean="0"/>
              <a:t>recessive allele</a:t>
            </a:r>
            <a:r>
              <a:rPr lang="en-US" i="1" dirty="0" smtClean="0"/>
              <a:t>. A colorblind man marries a woman that is homozygous for normal vision. </a:t>
            </a:r>
          </a:p>
          <a:p>
            <a:endParaRPr lang="en-US" dirty="0"/>
          </a:p>
        </p:txBody>
      </p:sp>
      <p:pic>
        <p:nvPicPr>
          <p:cNvPr id="82946" name="Picture 2" descr="http://www.twodocs.com/images/color-vision-plates/total_color_blind_test_numbers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4200525"/>
            <a:ext cx="2781300" cy="26574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077200" cy="62271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 cross X</a:t>
            </a:r>
            <a:r>
              <a:rPr lang="en-US" sz="3200" baseline="30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300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276600"/>
          <a:ext cx="3352800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676400"/>
              </a:tblGrid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X</a:t>
            </a:r>
            <a:r>
              <a:rPr lang="en-US" sz="4800" baseline="30000" dirty="0" smtClean="0">
                <a:latin typeface="Comic Sans MS" pitchFamily="66" charset="0"/>
              </a:rPr>
              <a:t>N</a:t>
            </a:r>
            <a:r>
              <a:rPr lang="en-US" sz="4800" dirty="0" smtClean="0">
                <a:latin typeface="Comic Sans MS" pitchFamily="66" charset="0"/>
              </a:rPr>
              <a:t>		</a:t>
            </a:r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endParaRPr lang="en-US" sz="4800" baseline="30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52800"/>
            <a:ext cx="106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endParaRPr lang="en-US" sz="4800" baseline="30000" dirty="0" smtClean="0">
              <a:latin typeface="Comic Sans MS" pitchFamily="66" charset="0"/>
            </a:endParaRPr>
          </a:p>
          <a:p>
            <a:endParaRPr lang="en-US" sz="48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4800" dirty="0" smtClean="0">
                <a:latin typeface="Comic Sans MS" pitchFamily="66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581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endParaRPr lang="en-US" sz="4800" baseline="30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334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X</a:t>
            </a:r>
            <a:r>
              <a:rPr lang="en-US" sz="4800" baseline="30000" dirty="0" smtClean="0">
                <a:latin typeface="Comic Sans MS" pitchFamily="66" charset="0"/>
              </a:rPr>
              <a:t>N</a:t>
            </a:r>
            <a:r>
              <a:rPr lang="en-US" sz="4800" dirty="0" smtClean="0">
                <a:latin typeface="Comic Sans MS" pitchFamily="66" charset="0"/>
              </a:rPr>
              <a:t>Y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657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endParaRPr lang="en-US" sz="4800" baseline="30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33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X</a:t>
            </a:r>
            <a:r>
              <a:rPr lang="en-US" sz="4800" baseline="30000" dirty="0" smtClean="0">
                <a:latin typeface="Comic Sans MS" pitchFamily="66" charset="0"/>
              </a:rPr>
              <a:t>N</a:t>
            </a:r>
            <a:r>
              <a:rPr lang="en-US" sz="4800" dirty="0" smtClean="0">
                <a:latin typeface="Comic Sans MS" pitchFamily="66" charset="0"/>
              </a:rPr>
              <a:t>Y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2860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B0F0"/>
                </a:solidFill>
              </a:rPr>
              <a:t>What possible types of vision could be found if they had </a:t>
            </a:r>
            <a:r>
              <a:rPr lang="en-US" sz="3600" b="1" i="1" dirty="0" smtClean="0">
                <a:solidFill>
                  <a:srgbClr val="00B0F0"/>
                </a:solidFill>
              </a:rPr>
              <a:t>boys</a:t>
            </a:r>
            <a:r>
              <a:rPr lang="en-US" sz="3600" i="1" dirty="0" smtClean="0">
                <a:solidFill>
                  <a:srgbClr val="00B0F0"/>
                </a:solidFill>
              </a:rPr>
              <a:t>?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3810000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What possible types of vision could be found if they had 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girls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514600"/>
            <a:ext cx="15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latin typeface="+mj-lt"/>
              </a:rPr>
              <a:t>Normal</a:t>
            </a:r>
            <a:endParaRPr lang="en-US" sz="3200" b="1" i="1" u="sng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6019800"/>
            <a:ext cx="15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latin typeface="+mj-lt"/>
              </a:rPr>
              <a:t>Normal</a:t>
            </a:r>
            <a:endParaRPr lang="en-US" sz="3200" b="1" i="1" u="sng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r>
              <a:rPr lang="en-US" i="1" dirty="0" smtClean="0"/>
              <a:t>Ex.2) A girl of normal vision, whose father was colorblind, marries a colorblind man. What types of vision could be found in their children?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077200" cy="62271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 cross =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</a:rPr>
              <a:t>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276600"/>
          <a:ext cx="3352800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676400"/>
              </a:tblGrid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X</a:t>
            </a:r>
            <a:r>
              <a:rPr lang="en-US" sz="4800" baseline="30000" dirty="0" smtClean="0">
                <a:latin typeface="Comic Sans MS" pitchFamily="66" charset="0"/>
              </a:rPr>
              <a:t>N</a:t>
            </a:r>
            <a:r>
              <a:rPr lang="en-US" sz="4800" dirty="0" smtClean="0">
                <a:latin typeface="Comic Sans MS" pitchFamily="66" charset="0"/>
              </a:rPr>
              <a:t>		</a:t>
            </a:r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endParaRPr lang="en-US" sz="4800" baseline="30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106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latin typeface="Comic Sans MS" pitchFamily="66" charset="0"/>
              </a:rPr>
              <a:t>n</a:t>
            </a:r>
            <a:endParaRPr lang="en-US" sz="4800" baseline="30000" dirty="0" smtClean="0">
              <a:latin typeface="Comic Sans MS" pitchFamily="66" charset="0"/>
            </a:endParaRPr>
          </a:p>
          <a:p>
            <a:endParaRPr lang="en-US" sz="4800" dirty="0" smtClean="0">
              <a:latin typeface="Comic Sans MS" pitchFamily="66" charset="0"/>
            </a:endParaRPr>
          </a:p>
          <a:p>
            <a:r>
              <a:rPr lang="en-US" sz="4800" dirty="0" err="1" smtClean="0">
                <a:latin typeface="Comic Sans MS" pitchFamily="66" charset="0"/>
              </a:rPr>
              <a:t>Y</a:t>
            </a:r>
            <a:endParaRPr lang="en-US" sz="48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581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US" sz="48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334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4800" baseline="30000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657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4800" dirty="0" err="1" smtClean="0">
                <a:solidFill>
                  <a:srgbClr val="00B050"/>
                </a:solidFill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endParaRPr lang="en-US" sz="4800" baseline="30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33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Comic Sans MS" pitchFamily="66" charset="0"/>
              </a:rPr>
              <a:t>X</a:t>
            </a:r>
            <a:r>
              <a:rPr lang="en-US" sz="4800" baseline="30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4800" dirty="0" err="1" smtClean="0">
                <a:solidFill>
                  <a:srgbClr val="00B050"/>
                </a:solidFill>
                <a:latin typeface="Comic Sans MS" pitchFamily="66" charset="0"/>
              </a:rPr>
              <a:t>Y</a:t>
            </a:r>
            <a:endParaRPr lang="en-US" sz="4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286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00B0F0"/>
                </a:solidFill>
              </a:rPr>
              <a:t>What types of vision could be found in their children?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819400"/>
            <a:ext cx="4114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latin typeface="+mj-lt"/>
              </a:rPr>
              <a:t>50% Normal vision</a:t>
            </a:r>
          </a:p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latin typeface="+mj-lt"/>
              </a:rPr>
              <a:t>and </a:t>
            </a:r>
            <a:r>
              <a:rPr lang="en-US" sz="3200" b="1" i="1" u="sng" dirty="0" smtClean="0">
                <a:solidFill>
                  <a:srgbClr val="00B050"/>
                </a:solidFill>
                <a:latin typeface="+mj-lt"/>
              </a:rPr>
              <a:t>50% colorblindness</a:t>
            </a:r>
            <a:endParaRPr lang="en-US" sz="3200" b="1" i="1" u="sng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5. Polygenic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0749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Traits are determined by </a:t>
            </a:r>
            <a:r>
              <a:rPr lang="en-US" b="1" u="sng" cap="all" dirty="0" smtClean="0"/>
              <a:t>many</a:t>
            </a:r>
            <a:r>
              <a:rPr lang="en-US" b="1" u="sng" dirty="0" smtClean="0"/>
              <a:t> genes</a:t>
            </a:r>
            <a:endParaRPr lang="en-US" dirty="0" smtClean="0"/>
          </a:p>
          <a:p>
            <a:pPr lvl="0"/>
            <a:r>
              <a:rPr lang="en-US" dirty="0" smtClean="0"/>
              <a:t>They may or may not be found on the same chromosome</a:t>
            </a:r>
          </a:p>
          <a:p>
            <a:pPr lvl="0"/>
            <a:r>
              <a:rPr lang="en-US" dirty="0" smtClean="0"/>
              <a:t>Each gene may have more than 2 alleles</a:t>
            </a:r>
          </a:p>
          <a:p>
            <a:endParaRPr lang="en-US" dirty="0"/>
          </a:p>
        </p:txBody>
      </p:sp>
      <p:pic>
        <p:nvPicPr>
          <p:cNvPr id="59394" name="Picture 2" descr="t:\Documents and Settings\ASIM\My Documents\My Pictures\Microsoft Clip Organizer\j043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399" y="2743200"/>
            <a:ext cx="2133601" cy="21336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/>
          <a:lstStyle/>
          <a:p>
            <a:pPr lvl="0"/>
            <a:r>
              <a:rPr lang="en-US" dirty="0" smtClean="0"/>
              <a:t>The phenotypes may vary depending on the number of dominant and recessive alleles in the genotype </a:t>
            </a:r>
          </a:p>
          <a:p>
            <a:endParaRPr lang="en-US" dirty="0"/>
          </a:p>
        </p:txBody>
      </p:sp>
      <p:pic>
        <p:nvPicPr>
          <p:cNvPr id="58370" name="Picture 2" descr="t:\Documents and Settings\ASIM\My Documents\My Pictures\Microsoft Clip Organizer\j043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239000" cy="5465136"/>
          </a:xfrm>
        </p:spPr>
        <p:txBody>
          <a:bodyPr/>
          <a:lstStyle/>
          <a:p>
            <a:pPr marL="274320" lvl="3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3200" dirty="0" smtClean="0">
                <a:solidFill>
                  <a:schemeClr val="tx1"/>
                </a:solidFill>
              </a:rPr>
              <a:t>Ex: A </a:t>
            </a:r>
            <a:r>
              <a:rPr lang="en-US" sz="3200" b="1" u="sng" dirty="0" smtClean="0">
                <a:solidFill>
                  <a:schemeClr val="tx1"/>
                </a:solidFill>
              </a:rPr>
              <a:t>homozygous</a:t>
            </a:r>
            <a:r>
              <a:rPr lang="en-US" sz="3200" dirty="0" smtClean="0">
                <a:solidFill>
                  <a:schemeClr val="tx1"/>
                </a:solidFill>
              </a:rPr>
              <a:t> white flower crossed with a </a:t>
            </a:r>
            <a:r>
              <a:rPr lang="en-US" sz="3200" b="1" u="sng" dirty="0" smtClean="0">
                <a:solidFill>
                  <a:schemeClr val="tx1"/>
                </a:solidFill>
              </a:rPr>
              <a:t>homozygous</a:t>
            </a:r>
            <a:r>
              <a:rPr lang="en-US" sz="3200" dirty="0" smtClean="0">
                <a:solidFill>
                  <a:schemeClr val="tx1"/>
                </a:solidFill>
              </a:rPr>
              <a:t> red flower will produce all </a:t>
            </a:r>
            <a:r>
              <a:rPr lang="en-US" sz="3200" b="1" u="sng" dirty="0" smtClean="0">
                <a:solidFill>
                  <a:schemeClr val="tx1"/>
                </a:solidFill>
              </a:rPr>
              <a:t>heterozygous</a:t>
            </a:r>
            <a:r>
              <a:rPr lang="en-US" sz="3200" dirty="0" smtClean="0">
                <a:solidFill>
                  <a:schemeClr val="tx1"/>
                </a:solidFill>
              </a:rPr>
              <a:t> pink flowers.</a:t>
            </a:r>
          </a:p>
        </p:txBody>
      </p:sp>
      <p:pic>
        <p:nvPicPr>
          <p:cNvPr id="5" name="Picture 2" descr="Incomplete Dominanc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31242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Incomplete dominance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Homozygous Parent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7912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Homozygous Parent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7150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Heterozygous Offspring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pPr lvl="0"/>
            <a:r>
              <a:rPr lang="en-US" sz="5400" dirty="0" smtClean="0"/>
              <a:t>Traits that show </a:t>
            </a:r>
            <a:r>
              <a:rPr lang="en-US" sz="5400" b="1" u="sng" dirty="0" smtClean="0"/>
              <a:t>great variability </a:t>
            </a:r>
            <a:r>
              <a:rPr lang="en-US" sz="5400" dirty="0" smtClean="0"/>
              <a:t>are a result of polygenic inheritance</a:t>
            </a:r>
          </a:p>
          <a:p>
            <a:pPr lvl="0">
              <a:buNone/>
            </a:pPr>
            <a:endParaRPr lang="en-US" sz="3600" dirty="0" smtClean="0"/>
          </a:p>
          <a:p>
            <a:pPr lvl="1"/>
            <a:r>
              <a:rPr lang="en-US" sz="4800" dirty="0" smtClean="0">
                <a:solidFill>
                  <a:schemeClr val="tx1"/>
                </a:solidFill>
              </a:rPr>
              <a:t>Ex: eye color, skin color, height, facial features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7347" name="Picture 3" descr="t:\Documents and Settings\ASIM\My Documents\My Pictures\Microsoft Clip Organizer\j043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0574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Environment &amp;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5084136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/>
              <a:t>The </a:t>
            </a:r>
            <a:r>
              <a:rPr lang="en-US" sz="5400" b="1" u="sng" dirty="0" smtClean="0"/>
              <a:t>environment</a:t>
            </a:r>
            <a:r>
              <a:rPr lang="en-US" sz="5400" dirty="0" smtClean="0"/>
              <a:t> can determine whether or not a gene is fully expressed or expressed at all.</a:t>
            </a:r>
          </a:p>
          <a:p>
            <a:endParaRPr lang="en-US" dirty="0"/>
          </a:p>
        </p:txBody>
      </p:sp>
      <p:pic>
        <p:nvPicPr>
          <p:cNvPr id="72706" name="Picture 2" descr="t:\Documents and Settings\ASIM\My Documents\My Pictures\Microsoft Clip Organizer\j04382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91129"/>
            <a:ext cx="2971800" cy="296687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2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936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Internal and external environments can affect phenotypes:</a:t>
            </a:r>
          </a:p>
          <a:p>
            <a:pPr lvl="0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4000" dirty="0" smtClean="0"/>
              <a:t>1. Influence of </a:t>
            </a:r>
            <a:r>
              <a:rPr lang="en-US" sz="4000" b="1" i="1" u="sng" dirty="0" smtClean="0"/>
              <a:t>internal environment: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~ </a:t>
            </a:r>
            <a:r>
              <a:rPr lang="en-US" sz="4000" b="1" u="sng" dirty="0" smtClean="0"/>
              <a:t>Hormones</a:t>
            </a:r>
            <a:r>
              <a:rPr lang="en-US" sz="4000" dirty="0" smtClean="0"/>
              <a:t> based on sexes (testosterone, estrogen)</a:t>
            </a:r>
          </a:p>
          <a:p>
            <a:endParaRPr lang="en-US" dirty="0"/>
          </a:p>
        </p:txBody>
      </p:sp>
      <p:pic>
        <p:nvPicPr>
          <p:cNvPr id="76802" name="Picture 2" descr="http://www.fitnoke.com/content_images/dumbb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76700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848600" cy="6227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2. Influence of </a:t>
            </a:r>
            <a:r>
              <a:rPr lang="en-US" b="1" i="1" u="sng" dirty="0" smtClean="0"/>
              <a:t>external environment: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~Temperature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u="sng" dirty="0" smtClean="0"/>
              <a:t>~Light		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~Infectious agents (viruses, bacteria)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u="sng" dirty="0" smtClean="0"/>
              <a:t>~Chemicals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u="sng" dirty="0" smtClean="0"/>
              <a:t>~Nutrition</a:t>
            </a:r>
            <a:endParaRPr lang="en-US" dirty="0"/>
          </a:p>
        </p:txBody>
      </p:sp>
      <p:pic>
        <p:nvPicPr>
          <p:cNvPr id="73729" name="Picture 1" descr="D:\Temporary Internet Files\Content.IE5\PXZMI70W\MCj044172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3730" name="Picture 2" descr="D:\Temporary Internet Files\Content.IE5\34MLGM5S\MCj044170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953000"/>
            <a:ext cx="1652588" cy="1652588"/>
          </a:xfrm>
          <a:prstGeom prst="rect">
            <a:avLst/>
          </a:prstGeom>
          <a:noFill/>
        </p:spPr>
      </p:pic>
      <p:pic>
        <p:nvPicPr>
          <p:cNvPr id="73731" name="Picture 3" descr="D:\Temporary Internet Files\Content.IE5\2X1XZYXY\MCj043472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1295400" cy="1295400"/>
          </a:xfrm>
          <a:prstGeom prst="rect">
            <a:avLst/>
          </a:prstGeom>
          <a:noFill/>
        </p:spPr>
      </p:pic>
      <p:pic>
        <p:nvPicPr>
          <p:cNvPr id="73732" name="Picture 4" descr="D:\Temporary Internet Files\Content.IE5\50YDU24G\MCj041362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219200"/>
            <a:ext cx="1550882" cy="2331693"/>
          </a:xfrm>
          <a:prstGeom prst="rect">
            <a:avLst/>
          </a:prstGeom>
          <a:noFill/>
        </p:spPr>
      </p:pic>
      <p:pic>
        <p:nvPicPr>
          <p:cNvPr id="73733" name="Picture 5" descr="D:\Temporary Internet Files\Content.IE5\2X1XZYXY\MCj044040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752600"/>
            <a:ext cx="1865736" cy="1865736"/>
          </a:xfrm>
          <a:prstGeom prst="rect">
            <a:avLst/>
          </a:prstGeom>
          <a:noFill/>
        </p:spPr>
      </p:pic>
      <p:pic>
        <p:nvPicPr>
          <p:cNvPr id="73735" name="Picture 7" descr="http://www2.tau.ac.il/InternetFiles/news/UserFiles/image/%D7%A6%D7%97/bacteria5.jpg"/>
          <p:cNvPicPr>
            <a:picLocks noChangeAspect="1" noChangeArrowheads="1"/>
          </p:cNvPicPr>
          <p:nvPr/>
        </p:nvPicPr>
        <p:blipFill>
          <a:blip r:embed="rId7" cstate="print"/>
          <a:srcRect l="18000" t="16000" r="8000" b="16000"/>
          <a:stretch>
            <a:fillRect/>
          </a:stretch>
        </p:blipFill>
        <p:spPr bwMode="auto">
          <a:xfrm>
            <a:off x="7391400" y="5247503"/>
            <a:ext cx="1752600" cy="16104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these can influence the expression of genes.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42" name="Picture 2" descr="t:\Documents and Settings\ASIM\My Documents\My Pictures\Microsoft Clip Organizer\j02968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2231173" cy="295090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382000" cy="5465136"/>
          </a:xfrm>
        </p:spPr>
        <p:txBody>
          <a:bodyPr>
            <a:normAutofit lnSpcReduction="10000"/>
          </a:bodyPr>
          <a:lstStyle/>
          <a:p>
            <a:pPr lvl="0"/>
            <a:r>
              <a:rPr lang="en-US" i="1" dirty="0" smtClean="0"/>
              <a:t>Notation:</a:t>
            </a:r>
            <a:r>
              <a:rPr lang="en-US" dirty="0" smtClean="0"/>
              <a:t> </a:t>
            </a:r>
            <a:endParaRPr lang="en-US" sz="3600" dirty="0" smtClean="0"/>
          </a:p>
          <a:p>
            <a:pPr lvl="2"/>
            <a:r>
              <a:rPr lang="en-US" sz="4000" dirty="0" smtClean="0"/>
              <a:t>Alleles are all capital letters because </a:t>
            </a:r>
            <a:r>
              <a:rPr lang="en-US" sz="4000" cap="all" dirty="0" smtClean="0"/>
              <a:t>neither</a:t>
            </a:r>
            <a:r>
              <a:rPr lang="en-US" sz="4000" dirty="0" smtClean="0"/>
              <a:t> one </a:t>
            </a:r>
            <a:r>
              <a:rPr lang="en-US" sz="4000" b="1" u="sng" dirty="0" smtClean="0"/>
              <a:t>dominates</a:t>
            </a:r>
            <a:r>
              <a:rPr lang="en-US" sz="4000" dirty="0" smtClean="0"/>
              <a:t> the other. So one of the alleles has a </a:t>
            </a:r>
            <a:r>
              <a:rPr lang="en-US" sz="4000" b="1" u="sng" dirty="0" smtClean="0"/>
              <a:t>prime</a:t>
            </a:r>
            <a:r>
              <a:rPr lang="en-US" sz="4000" dirty="0" smtClean="0"/>
              <a:t> ( ‘ ) on it to represent an alternate expression of the gene.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 lvl="2"/>
            <a:endParaRPr lang="en-US" sz="3600" dirty="0" smtClean="0"/>
          </a:p>
          <a:p>
            <a:pPr lvl="2"/>
            <a:r>
              <a:rPr lang="en-US" sz="800" dirty="0" smtClean="0"/>
              <a:t> </a:t>
            </a:r>
            <a:endParaRPr lang="en-US" sz="72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Incomplete dominance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543800" cy="5769936"/>
          </a:xfrm>
        </p:spPr>
        <p:txBody>
          <a:bodyPr>
            <a:normAutofit/>
          </a:bodyPr>
          <a:lstStyle/>
          <a:p>
            <a:pPr lvl="1"/>
            <a:r>
              <a:rPr lang="en-US" sz="4800" dirty="0" smtClean="0">
                <a:solidFill>
                  <a:schemeClr val="tx1"/>
                </a:solidFill>
              </a:rPr>
              <a:t>Always make a </a:t>
            </a:r>
            <a:r>
              <a:rPr lang="en-US" sz="4800" b="1" u="sng" dirty="0" smtClean="0">
                <a:solidFill>
                  <a:schemeClr val="tx1"/>
                </a:solidFill>
              </a:rPr>
              <a:t>KEY</a:t>
            </a:r>
            <a:r>
              <a:rPr lang="en-US" sz="4800" dirty="0" smtClean="0">
                <a:solidFill>
                  <a:schemeClr val="tx1"/>
                </a:solidFill>
              </a:rPr>
              <a:t> to show the genotypes and the resulting phenotypes.</a:t>
            </a:r>
          </a:p>
          <a:p>
            <a:pPr lvl="1"/>
            <a:endParaRPr lang="en-US" sz="1300" dirty="0" smtClean="0">
              <a:solidFill>
                <a:schemeClr val="tx1"/>
              </a:solidFill>
            </a:endParaRPr>
          </a:p>
          <a:p>
            <a:pPr lvl="1"/>
            <a:r>
              <a:rPr lang="en-US" sz="4800" dirty="0" smtClean="0">
                <a:solidFill>
                  <a:schemeClr val="tx1"/>
                </a:solidFill>
              </a:rPr>
              <a:t>Still supports Mendel’s Law of Independent Assortment</a:t>
            </a:r>
          </a:p>
          <a:p>
            <a:pPr lvl="1"/>
            <a:endParaRPr lang="en-US" sz="4800" dirty="0" smtClean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091487" cy="49530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 </a:t>
            </a:r>
            <a:r>
              <a:rPr lang="en-US" sz="3500" i="1" dirty="0" smtClean="0"/>
              <a:t>Ex. 1) In a certain species of flowers, </a:t>
            </a:r>
            <a:r>
              <a:rPr lang="en-US" sz="3500" b="1" i="1" u="sng" dirty="0" smtClean="0"/>
              <a:t>snapdragons</a:t>
            </a:r>
            <a:r>
              <a:rPr lang="en-US" sz="3500" i="1" dirty="0" smtClean="0"/>
              <a:t>, the combined expression of both alleles for flower color produces a new phenotype-pink. </a:t>
            </a:r>
          </a:p>
          <a:p>
            <a:r>
              <a:rPr lang="en-US" sz="3500" i="1" dirty="0" smtClean="0"/>
              <a:t>A red snapdragon is homozygous and is crossed with a homozygous white snapdragon. What are the genotypic and phenotypic ratios of this cross? </a:t>
            </a:r>
            <a:endParaRPr lang="en-US" sz="3500" dirty="0" smtClean="0"/>
          </a:p>
        </p:txBody>
      </p:sp>
      <p:pic>
        <p:nvPicPr>
          <p:cNvPr id="50177" name="Picture 1" descr="t:\Documents and Settings\ASIM\My Documents\My Pictures\Microsoft Clip Organizer\j04368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886200"/>
          <a:ext cx="3124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  <a:gridCol w="1562100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637">
            <a:off x="1463968" y="55862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40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52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637">
            <a:off x="3064169" y="42146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40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637">
            <a:off x="3064168" y="55862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40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100% RR’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 100% PINK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62637">
            <a:off x="1463969" y="4214697"/>
            <a:ext cx="101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Comic Sans MS" pitchFamily="66" charset="0"/>
              </a:rPr>
              <a:t>RR’</a:t>
            </a:r>
            <a:endParaRPr lang="en-US" sz="40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895600" cy="28315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omic Sans MS" pitchFamily="66" charset="0"/>
              </a:rPr>
              <a:t>    </a:t>
            </a:r>
            <a:r>
              <a:rPr lang="en-US" sz="4000" b="1" u="sng" dirty="0" smtClean="0">
                <a:solidFill>
                  <a:schemeClr val="tx2"/>
                </a:solidFill>
                <a:latin typeface="Comic Sans MS" pitchFamily="66" charset="0"/>
              </a:rPr>
              <a:t>Key: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Red = RR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White=R’R’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</a:rPr>
              <a:t>Pink = RR’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1828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P cross =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RR</a:t>
            </a:r>
            <a:r>
              <a:rPr lang="en-US" sz="4000" b="1" dirty="0" smtClean="0">
                <a:latin typeface="Comic Sans MS" pitchFamily="66" charset="0"/>
              </a:rPr>
              <a:t> x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R’R’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200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       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10000"/>
            <a:ext cx="76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R’</a:t>
            </a:r>
          </a:p>
          <a:p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R’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" name="Picture 2" descr="http://tbn3.google.com/images?q=tbn:iU-XdnZ7mZDw0M:http://www.naturalabstraction.com/a11_09_2001Neg09CuriosityFarm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226" y="0"/>
            <a:ext cx="2505774" cy="167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0" grpId="0"/>
      <p:bldP spid="14" grpId="0" animBg="1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1782</TotalTime>
  <Words>1480</Words>
  <Application>Microsoft Macintosh PowerPoint</Application>
  <PresentationFormat>On-screen Show (4:3)</PresentationFormat>
  <Paragraphs>299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Opulent</vt:lpstr>
      <vt:lpstr>Picture</vt:lpstr>
      <vt:lpstr>Patterns of Heredity</vt:lpstr>
      <vt:lpstr>PowerPoint Presentation</vt:lpstr>
      <vt:lpstr>5 Different Modes of inheritance</vt:lpstr>
      <vt:lpstr>1. Incomplete dominance</vt:lpstr>
      <vt:lpstr>Incomplete dominance</vt:lpstr>
      <vt:lpstr>Incomplete dominance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CoDominance</vt:lpstr>
      <vt:lpstr>CoDominance</vt:lpstr>
      <vt:lpstr>CoDominance</vt:lpstr>
      <vt:lpstr>PowerPoint Presentation</vt:lpstr>
      <vt:lpstr>PowerPoint Presentation</vt:lpstr>
      <vt:lpstr>PowerPoint Presentation</vt:lpstr>
      <vt:lpstr>PowerPoint Presentation</vt:lpstr>
      <vt:lpstr>3.Multiple alleles</vt:lpstr>
      <vt:lpstr>Multiple alleles</vt:lpstr>
      <vt:lpstr>Multiple alleles</vt:lpstr>
      <vt:lpstr>Multiple alleles</vt:lpstr>
      <vt:lpstr>PowerPoint Presentation</vt:lpstr>
      <vt:lpstr>Multiple alleles</vt:lpstr>
      <vt:lpstr>Interesting fact: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Sex-linked traits       (x-linked)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Polygenic inheritance</vt:lpstr>
      <vt:lpstr>PowerPoint Presentation</vt:lpstr>
      <vt:lpstr>PowerPoint Presentation</vt:lpstr>
      <vt:lpstr>Environment &amp; genes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Inheritance</dc:title>
  <dc:creator> </dc:creator>
  <cp:lastModifiedBy>officeuser</cp:lastModifiedBy>
  <cp:revision>160</cp:revision>
  <cp:lastPrinted>2016-02-18T00:22:14Z</cp:lastPrinted>
  <dcterms:created xsi:type="dcterms:W3CDTF">2008-12-21T18:55:32Z</dcterms:created>
  <dcterms:modified xsi:type="dcterms:W3CDTF">2017-02-15T05:06:03Z</dcterms:modified>
</cp:coreProperties>
</file>