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73" d="100"/>
          <a:sy n="73" d="100"/>
        </p:scale>
        <p:origin x="-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F9EDD-2BCD-4351-AED0-BF2CE217928A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3C960-92F6-4ACA-8176-A6854054D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xmlns:p14="http://schemas.microsoft.com/office/powerpoint/2010/main"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3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3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3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3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3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3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3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3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3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3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3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3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3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3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3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3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3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3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3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3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3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images.google.com/images?q=tbn:ebmpwaTOWA0J:carnegieinstitution.org/first_light_case/horn/lessons/images/red%2520blood%2520cells.JPG" TargetMode="External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images.google.com/images?q=tbn:ebmpwaTOWA0J:carnegieinstitution.org/first_light_case/horn/lessons/images/red%2520blood%2520cells.JPG" TargetMode="External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images.google.com/images?q=tbn:ebmpwaTOWA0J:carnegieinstitution.org/first_light_case/horn/lessons/images/red%2520blood%2520cells.JPG" TargetMode="External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http://images.google.com/images?q=tbn:ebmpwaTOWA0J:carnegieinstitution.org/first_light_case/horn/lessons/images/red%2520blood%2520cell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762000"/>
            <a:ext cx="9220200" cy="23050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2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Pedigrees</a:t>
            </a:r>
            <a:endParaRPr lang="en-US" sz="12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124200"/>
            <a:ext cx="3331483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172200"/>
          </a:xfrm>
        </p:spPr>
        <p:txBody>
          <a:bodyPr/>
          <a:lstStyle/>
          <a:p>
            <a:r>
              <a:rPr lang="en-US" sz="3500" i="1" dirty="0"/>
              <a:t>Persons who are </a:t>
            </a:r>
            <a:r>
              <a:rPr lang="en-US" sz="3500" i="1" u="sng" dirty="0"/>
              <a:t>homozygous for normal red blood </a:t>
            </a:r>
            <a:r>
              <a:rPr lang="en-US" sz="3500" i="1" dirty="0"/>
              <a:t>cells easily die from malaria.</a:t>
            </a:r>
            <a:r>
              <a:rPr lang="en-US" sz="3500" dirty="0"/>
              <a:t> Persons who are </a:t>
            </a:r>
            <a:r>
              <a:rPr lang="en-US" sz="3500" u="sng" dirty="0"/>
              <a:t>homozygous for mutated red blood</a:t>
            </a:r>
            <a:r>
              <a:rPr lang="en-US" sz="3500" dirty="0"/>
              <a:t> cells usually do not die from malaria, but could die from complications resulting from their odd shaped red blood cells (sickle-cell anemia). Individuals </a:t>
            </a:r>
            <a:r>
              <a:rPr lang="en-US" sz="3500" u="sng" dirty="0"/>
              <a:t>heterozygous </a:t>
            </a:r>
            <a:r>
              <a:rPr lang="en-US" sz="3500" dirty="0"/>
              <a:t>also usually do not die from malaria and are spared from the awful complications of sickle-cell anemia.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744741" cy="990600"/>
          </a:xfrm>
          <a:prstGeom prst="rect">
            <a:avLst/>
          </a:prstGeo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715000"/>
            <a:ext cx="762000" cy="1013557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486400"/>
            <a:ext cx="802029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14 -0.13102 C 0.02466 -0.14537 0.02483 -0.15972 0.0257 -0.17408 C 0.02657 -0.18773 0.03108 -0.2 0.03386 -0.21273 C 0.03629 -0.22384 0.03768 -0.23426 0.04028 -0.24514 C 0.04167 -0.26852 0.04341 -0.28611 0.05 -0.30741 C 0.05191 -0.32546 0.05625 -0.34329 0.05955 -0.36111 C 0.06129 -0.38889 0.0632 -0.39699 0.06927 -0.4213 C 0.07379 -0.45834 0.07205 -0.43866 0.06927 -0.51181 C 0.0691 -0.51713 0.06771 -0.52222 0.06598 -0.52685 C 0.06424 -0.53148 0.05955 -0.53959 0.05955 -0.53959 C 0.05695 -0.55371 0.05643 -0.56806 0.06285 -0.58056 C 0.0665 -0.59607 0.06407 -0.58982 0.06927 -0.6 C 0.07205 -0.61042 0.07414 -0.61921 0.0757 -0.63009 C 0.07518 -0.66227 0.07639 -0.69468 0.07414 -0.72685 C 0.07362 -0.73334 0.06025 -0.74954 0.05799 -0.75255 C 0.05521 -0.75625 0.04827 -0.76111 0.04827 -0.76111 C -0.00225 -0.7588 -0.05312 -0.76181 -0.10329 -0.75463 C -0.11007 -0.75162 -0.11614 -0.74746 -0.12274 -0.74398 C -0.12725 -0.74167 -0.13593 -0.73843 -0.14045 -0.73542 C -0.15382 -0.72662 -0.13732 -0.73449 -0.15 -0.72894 C -0.16302 -0.71759 -0.17708 -0.70834 -0.19201 -0.70301 C -0.19913 -0.69607 -0.20468 -0.69514 -0.21302 -0.69236 C -0.22152 -0.68658 -0.22916 -0.68565 -0.23871 -0.6838 C -0.24843 -0.675 -0.23819 -0.68287 -0.25486 -0.67732 C -0.27326 -0.67107 -0.25191 -0.67408 -0.27274 -0.66875 C -0.28454 -0.66574 -0.27812 -0.66713 -0.29201 -0.66435 C -0.30277 -0.65972 -0.31319 -0.65509 -0.3243 -0.65162 C -0.32795 -0.65046 -0.36996 -0.64722 -0.371 -0.64722 C -0.38784 -0.64005 -0.396 -0.61644 -0.40972 -0.60417 C -0.41406 -0.59306 -0.41909 -0.58241 -0.4243 -0.57199 C -0.42812 -0.54584 -0.42899 -0.54908 -0.42586 -0.51829 C -0.42482 -0.5081 -0.42239 -0.50533 -0.41944 -0.49676 C -0.41527 -0.48449 -0.41284 -0.4706 -0.40972 -0.45787 C -0.40659 -0.4456 -0.40329 -0.43079 -0.39531 -0.42361 C -0.39288 -0.41181 -0.38871 -0.40625 -0.38229 -0.39769 C -0.38125 -0.39421 -0.3809 -0.39005 -0.37916 -0.38704 C -0.3776 -0.38426 -0.37482 -0.38287 -0.37274 -0.38056 C -0.3651 -0.37246 -0.36093 -0.36435 -0.35173 -0.36111 C -0.34305 -0.34954 -0.32986 -0.34144 -0.31788 -0.3375 C -0.31076 -0.33056 -0.30312 -0.32755 -0.29531 -0.32246 C -0.28784 -0.31759 -0.28073 -0.31088 -0.27274 -0.30741 C -0.26111 -0.29722 -0.26684 -0.3 -0.25659 -0.29676 C -0.24913 -0.2919 -0.24548 -0.28796 -0.23715 -0.28588 C -0.22604 -0.27639 -0.22569 -0.27824 -0.21944 -0.26227 C -0.22048 -0.2463 -0.22204 -0.22847 -0.22916 -0.21505 C -0.23298 -0.19954 -0.23923 -0.18496 -0.24357 -0.16968 C -0.24427 -0.1669 -0.24427 -0.16366 -0.24531 -0.16111 C -0.24704 -0.15648 -0.25173 -0.14838 -0.25173 -0.14838 C -0.25434 -0.13773 -0.25989 -0.12315 -0.26458 -0.11389 C -0.27448 -0.07523 -0.25711 -0.04283 -0.23073 -0.02778 C -0.225 -0.02454 -0.22048 -0.01968 -0.21458 -0.01713 C -0.20694 -0.01019 -0.21163 -0.01343 -0.2 -0.00857 C -0.196 -0.00695 -0.18888 7.40741E-7 -0.18559 0.00231 C -0.17586 0.00879 -0.16545 0.01435 -0.15486 0.01736 C -0.11579 0.01597 -0.10034 0.02037 -0.071 0.00648 C -0.06406 0.00717 -0.05677 0.00648 -0.05 0.00879 C -0.04513 0.01041 -0.04809 0.01852 -0.04531 0.02153 C -0.04357 0.02338 -0.04097 0.02315 -0.03871 0.02384 C -0.00989 0.02199 -3.88889E-6 0.03241 -3.88889E-6 7.40741E-7 " pathEditMode="relative" ptsTypes="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9167 C 0.00573 -0.09097 0.21649 -0.0919 0.22205 -0.09167 C 0.22951 -0.08172 0.2342 -0.06389 0.24461 -0.05949 C 0.26649 -0.03033 0.3026 -0.02824 0.33177 -0.025 C 0.346 -0.00602 0.36336 -0.02732 0.37534 -0.04005 C 0.38073 -0.0551 0.38906 -0.0676 0.39618 -0.08102 C 0.40017 -0.08866 0.40104 -0.10047 0.40434 -0.10903 C 0.4033 -0.13102 0.40486 -0.16227 0.39461 -0.18218 C 0.39218 -0.19213 0.38993 -0.20209 0.38819 -0.21227 C 0.38871 -0.22292 0.38854 -0.24329 0.39305 -0.2551 C 0.3967 -0.26482 0.40173 -0.27107 0.40434 -0.28102 C 0.4033 -0.28542 0.40312 -0.29051 0.40104 -0.29398 C 0.39652 -0.30162 0.38628 -0.30602 0.38003 -0.31111 C 0.37274 -0.3169 0.36614 -0.32431 0.3592 -0.33056 C 0.34705 -0.35371 0.321 -0.36227 0.30104 -0.36273 C 0.24722 -0.36389 0.19357 -0.36412 0.13975 -0.36482 C 0.1184 -0.37246 0.09739 -0.37662 0.07534 -0.37986 C 0.06892 -0.38496 0.06232 -0.38773 0.0559 -0.39283 C 0.04357 -0.40278 0.03177 -0.41435 0.01875 -0.42292 C 0.01441 -0.44074 0.00902 -0.45787 0.0026 -0.47454 C -0.00452 -0.52315 0.00034 -0.58426 0.00104 -0.6294 C 0.00052 -0.63797 0.00156 -0.64699 -0.00052 -0.6551 C -0.00591 -0.67685 -0.02118 -0.68241 -0.03125 -0.69815 C -0.03872 -0.70996 -0.04219 -0.72176 -0.05209 -0.72824 C -0.05782 -0.73588 -0.06441 -0.73935 -0.07153 -0.7456 C -0.07309 -0.74699 -0.07639 -0.74977 -0.07639 -0.74977 C -0.07743 -0.75209 -0.0816 -0.75926 -0.08125 -0.76273 C -0.07969 -0.78195 -0.07066 -0.78148 -0.06025 -0.79074 C -0.04827 -0.80139 -0.05434 -0.79838 -0.04254 -0.80139 C -0.03976 -0.80347 -0.03733 -0.80648 -0.03438 -0.80787 C -0.02657 -0.81158 -0.02587 -0.80787 -0.01997 -0.81227 C 0.00555 -0.83148 -0.02223 -0.81297 -0.00382 -0.825 C 0.0085 -0.82431 0.021 -0.82477 0.03333 -0.82292 C 0.03524 -0.82269 0.03646 -0.81968 0.03819 -0.81852 C 0.04583 -0.81343 0.05069 -0.81019 0.05746 -0.80347 C 0.06805 -0.79306 0.08073 -0.78449 0.08975 -0.7713 C 0.11093 -0.74051 0.11944 -0.70209 0.13333 -0.66597 C 0.13472 -0.65579 0.13663 -0.64607 0.13819 -0.63588 C 0.13767 -0.6206 0.13819 -0.59722 0.13489 -0.57986 C 0.13159 -0.56227 0.1276 -0.54375 0.12361 -0.52616 C 0.12118 -0.51574 0.11666 -0.50648 0.11406 -0.49607 C 0.11146 -0.48588 0.11059 -0.47593 0.10746 -0.46597 C 0.10538 -0.45185 0.10451 -0.43866 0.10104 -0.425 C 0.09722 -0.39352 0.09514 -0.36968 0.10104 -0.33472 C 0.10277 -0.32454 0.11354 -0.30996 0.11875 -0.30047 C 0.1342 -0.27269 0.14705 -0.26621 0.16718 -0.24885 C 0.17066 -0.24584 0.17326 -0.24097 0.17691 -0.23797 C 0.19739 -0.22107 0.22691 -0.20347 0.25104 -0.19722 C 0.26996 -0.18426 0.29271 -0.19097 0.31232 -0.19931 C 0.31718 -0.19861 0.32239 -0.2 0.32691 -0.19722 C 0.32916 -0.19584 0.32864 -0.19097 0.33003 -0.18843 C 0.33507 -0.17894 0.33975 -0.17431 0.34305 -0.16273 C 0.34548 -0.1544 0.346 -0.14537 0.34791 -0.13681 C 0.35017 -0.12662 0.35416 -0.11713 0.3559 -0.10672 C 0.35781 -0.09491 0.35885 -0.08681 0.36406 -0.07662 C 0.36458 -0.07454 0.36562 -0.07246 0.36562 -0.07014 C 0.36562 -0.04491 0.36007 -0.04885 0.34305 -0.04885 " pathEditMode="relative" ptsTypes="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882 C 0.01181 -0.11806 0.03126 -0.14422 0.03716 -0.18079 C 0.03594 -0.19792 0.03716 -0.20463 0.03056 -0.21713 C 0.02813 -0.22709 0.02431 -0.23797 0.02101 -0.24746 C 0.01841 -0.25463 0.01285 -0.26876 0.01285 -0.26876 C 0.01233 -0.27176 0.00973 -0.28588 0.00973 -0.2882 C 0.00973 -0.33612 0.00921 -0.38426 0.01129 -0.43218 C 0.01146 -0.4345 0.01459 -0.43357 0.01615 -0.4345 C 0.01841 -0.43565 0.02032 -0.43774 0.02257 -0.43866 C 0.03473 -0.44352 0.04723 -0.44445 0.05973 -0.44746 C 0.06754 -0.44931 0.07448 -0.45371 0.0823 -0.45602 C 0.09567 -0.46459 0.08091 -0.45602 0.09844 -0.46251 C 0.10903 -0.46644 0.11789 -0.47292 0.129 -0.47524 C 0.14254 -0.48172 0.15261 -0.48241 0.16771 -0.4838 C 0.18056 -0.48311 0.19567 -0.48913 0.20643 -0.47963 C 0.21719 -0.47014 0.22466 -0.45487 0.23542 -0.44514 C 0.24393 -0.43751 0.25556 -0.43126 0.26285 -0.42153 C 0.26858 -0.41389 0.26841 -0.40417 0.27257 -0.39584 C 0.27379 -0.39329 0.27605 -0.39167 0.27744 -0.38936 C 0.28473 -0.37755 0.2908 -0.35741 0.29671 -0.34422 C 0.30348 -0.32894 0.31042 -0.30903 0.31615 -0.2926 C 0.32431 -0.26899 0.3165 -0.28126 0.32587 -0.26876 C 0.33091 -0.25186 0.33577 -0.23565 0.34202 -0.21968 C 0.34966 -0.17778 0.34445 -0.09908 0.32744 -0.05811 C 0.32292 -0.04723 0.31754 -0.03681 0.31285 -0.02593 C 0.30556 -0.0088 0.30087 0.00949 0.29028 0.02361 C 0.28403 0.04074 0.29115 0.02384 0.28056 0.04074 C 0.26685 0.06273 0.27657 0.05324 0.26615 0.06226 C 0.2566 0.08101 0.24323 0.09722 0.22744 0.10509 C 0.22587 0.1074 0.22448 0.11018 0.22257 0.1118 C 0.22067 0.11319 0.21806 0.11203 0.21615 0.11388 C 0.20174 0.12662 0.22362 0.1155 0.20799 0.12245 C 0.19879 0.13101 0.18785 0.13587 0.17744 0.14189 C 0.17171 0.14513 0.16719 0.14976 0.16129 0.15254 C 0.15382 0.15925 0.14844 0.16666 0.14028 0.17199 C 0.13525 0.1787 0.13299 0.18564 0.129 0.19351 C 0.11858 0.25046 0.17865 0.23773 0.20157 0.23865 C 0.20348 0.24814 0.20139 0.24722 0.20799 0.24953 C 0.21233 0.25115 0.22101 0.25347 0.22101 0.25347 C 0.23073 0.253 0.24028 0.25277 0.25001 0.25162 C 0.25469 0.25115 0.25695 0.24884 0.26129 0.24722 C 0.27448 0.24212 0.2882 0.23888 0.30157 0.23449 C 0.33386 0.2368 0.35556 0.23564 0.38386 0.24513 C 0.39167 0.25208 0.40053 0.25208 0.40973 0.25347 C 0.42205 0.25902 0.43386 0.26249 0.44671 0.26458 C 0.46598 0.27291 0.46494 0.27314 0.49028 0.27523 C 0.49896 0.27453 0.50764 0.27476 0.51615 0.27314 C 0.52744 0.27083 0.51945 0.26967 0.52414 0.26226 C 0.52639 0.25879 0.52952 0.25648 0.5323 0.25347 C 0.53438 0.24513 0.53907 0.24004 0.54202 0.23217 C 0.55018 0.21018 0.55973 0.18935 0.56459 0.1655 C 0.56494 0.16226 0.56598 0.14537 0.56771 0.13981 C 0.57448 0.11898 0.58612 0.10115 0.60001 0.08819 C 0.60261 0.08587 0.60556 0.08449 0.60799 0.08171 C 0.61198 0.07708 0.61546 0.07175 0.61928 0.06666 C 0.62344 0.06111 0.62952 0.05879 0.63386 0.05347 C 0.64879 0.03657 0.66546 0.02314 0.68056 0.00648 C 0.69237 -0.00672 0.70591 -0.01829 0.71928 -0.02801 C 0.7224 -0.03033 0.7257 -0.03264 0.729 -0.0345 C 0.73212 -0.03612 0.73872 -0.03866 0.73872 -0.03866 C 0.74567 -0.05232 0.73733 -0.03913 0.74844 -0.04746 C 0.76251 -0.05811 0.75105 -0.05325 0.76129 -0.06019 C 0.76737 -0.06436 0.76528 -0.06019 0.77101 -0.06667 C 0.78108 -0.07801 0.77327 -0.07315 0.7823 -0.07755 C 0.78386 -0.08102 0.78525 -0.08496 0.78716 -0.0882 C 0.78855 -0.09075 0.7908 -0.09213 0.79202 -0.09468 C 0.79445 -0.10001 0.79497 -0.10649 0.79671 -0.11181 C 0.79792 -0.12315 0.80001 -0.13311 0.80157 -0.14422 C 0.80053 -0.15278 0.80018 -0.16158 0.79844 -0.16991 C 0.79671 -0.17825 0.78889 -0.18195 0.78542 -0.18936 C 0.77587 -0.20926 0.75817 -0.21088 0.74202 -0.21505 C 0.67744 -0.21274 0.62188 -0.21575 0.56129 -0.19144 C 0.54619 -0.17732 0.53056 -0.16852 0.51459 -0.15695 C 0.50226 -0.14815 0.49132 -0.14005 0.47744 -0.13542 C 0.45504 -0.12801 0.43108 -0.12431 0.40973 -0.11181 C 0.38021 -0.09445 0.35435 -0.06667 0.32414 -0.05163 C 0.31233 -0.03959 0.2981 -0.03102 0.28542 -0.02153 C 0.27865 -0.01644 0.27483 -0.00903 0.26771 -0.0044 C 0.25539 0.01203 0.23889 0.02129 0.22587 0.03657 C 0.21146 0.05347 0.19896 0.07268 0.1823 0.08587 C 0.17153 0.10717 0.18872 0.0743 0.17257 0.09884 C 0.16945 0.10347 0.16719 0.10856 0.16459 0.11388 C 0.16355 0.11597 0.16129 0.12037 0.16129 0.12037 C 0.15313 0.15231 0.1632 0.1155 0.1533 0.14398 C 0.15087 0.15092 0.15018 0.15925 0.14671 0.1655 C 0.14254 0.17314 0.14132 0.17407 0.13872 0.18287 C 0.13751 0.18703 0.13646 0.19143 0.13542 0.1956 C 0.13421 0.20046 0.129 0.20833 0.129 0.20833 C 0.12674 0.2206 0.12014 0.23495 0.11459 0.24513 C 0.11094 0.25902 0.10695 0.26643 0.09671 0.27083 C 0.08976 0.26944 0.0823 0.26828 0.07587 0.26458 C 0.06216 0.25648 0.05226 0.24305 0.04028 0.23217 C 0.0382 0.22777 0.03612 0.22361 0.03386 0.21921 C 0.03282 0.21712 0.03056 0.21296 0.03056 0.21296 C 0.02692 0.19745 0.02935 0.2037 0.02414 0.19351 C 0.02205 0.18194 0.01928 0.17824 0.01771 0.1655 C 0.01719 0.12685 0.01719 0.08819 0.01615 0.04953 C 0.01598 0.04143 0.01146 0.0287 0.00973 0.02152 C 0.00817 0.01504 -2.77778E-7 0.00763 -2.77778E-7 -7.03704E-6 " pathEditMode="relative" ptsTypes="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686800" cy="58975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Using the following information, design a pedigree chart and designate which of the family members is homozygous for normal hemoglobin (HH), heterozygous (</a:t>
            </a:r>
            <a:r>
              <a:rPr lang="en-US" dirty="0" err="1"/>
              <a:t>Hh</a:t>
            </a:r>
            <a:r>
              <a:rPr lang="en-US" dirty="0"/>
              <a:t>), and homozygous recessive (</a:t>
            </a:r>
            <a:r>
              <a:rPr lang="en-US" dirty="0" err="1"/>
              <a:t>hh</a:t>
            </a:r>
            <a:r>
              <a:rPr lang="en-US" dirty="0"/>
              <a:t>). </a:t>
            </a:r>
          </a:p>
          <a:p>
            <a:pPr>
              <a:buNone/>
            </a:pPr>
            <a:r>
              <a:rPr lang="en-US" dirty="0"/>
              <a:t>~Mom-survived malaria</a:t>
            </a:r>
          </a:p>
          <a:p>
            <a:pPr>
              <a:buNone/>
            </a:pPr>
            <a:r>
              <a:rPr lang="en-US" dirty="0"/>
              <a:t>~Dad- died from complications from sickle-cell anemia at age 42.</a:t>
            </a:r>
          </a:p>
          <a:p>
            <a:pPr>
              <a:buNone/>
            </a:pPr>
            <a:r>
              <a:rPr lang="en-US" dirty="0"/>
              <a:t>~Son #1- survived malaria</a:t>
            </a:r>
          </a:p>
          <a:p>
            <a:pPr>
              <a:buNone/>
            </a:pPr>
            <a:r>
              <a:rPr lang="en-US" dirty="0"/>
              <a:t>~Son#2- Survived malaria, has sickle-cell anemia</a:t>
            </a:r>
          </a:p>
          <a:p>
            <a:pPr>
              <a:buNone/>
            </a:pPr>
            <a:r>
              <a:rPr lang="en-US" dirty="0"/>
              <a:t>~Daughter #1- survived malaria</a:t>
            </a:r>
          </a:p>
        </p:txBody>
      </p:sp>
      <p:pic>
        <p:nvPicPr>
          <p:cNvPr id="4" name="Picture 3" descr="http://images.google.com/images?q=tbn:ebmpwaTOWA0J:carnegieinstitution.org/first_light_case/horn/lessons/images/red%2520blood%2520cells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297105" y="5105400"/>
            <a:ext cx="284689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2133600"/>
            <a:ext cx="723900" cy="962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C 0.00104 0.00787 0.00121 0.01597 0.00329 0.02361 C 0.00538 0.03125 0.0177 0.03866 0.0177 0.03866 C 0.03663 0.07592 0.02395 0.12708 0.0177 0.16991 C 0.01822 0.21713 0.01736 0.26458 0.01927 0.3118 C 0.01944 0.31597 0.02274 0.31898 0.02413 0.32268 C 0.02881 0.33518 0.03298 0.35208 0.03541 0.36574 C 0.03437 0.39583 0.03454 0.43495 0.02256 0.4625 C 0.01614 0.47731 0.01111 0.4912 -0.00157 0.49676 C -0.03716 0.49398 -0.07257 0.48819 -0.10799 0.48171 C -0.11823 0.47731 -0.12882 0.47454 -0.13872 0.46875 C -0.16181 0.45555 -0.13091 0.47291 -0.15 0.46018 C -0.16146 0.45254 -0.17448 0.44815 -0.18716 0.44514 C -0.19202 0.44583 -0.19688 0.4456 -0.20157 0.44745 C -0.20469 0.44861 -0.21771 0.46088 -0.21945 0.4625 C -0.22379 0.46643 -0.23039 0.46921 -0.23542 0.47106 C -0.25105 0.47037 -0.26667 0.4706 -0.2823 0.46875 C -0.28907 0.46805 -0.29636 0.46018 -0.3033 0.4581 C -0.30903 0.45023 -0.31598 0.44004 -0.31945 0.43009 C -0.32188 0.42315 -0.32587 0.40856 -0.32587 0.40856 C -0.32865 0.39004 -0.33143 0.36759 -0.32414 0.35046 C -0.31754 0.33495 -0.30747 0.32801 -0.29514 0.32268 C -0.28386 0.31736 -0.27431 0.30926 -0.26285 0.30532 C -0.24358 0.29861 -0.23195 0.3 -0.20973 0.29884 C -0.19966 0.29514 -0.19115 0.28866 -0.1823 0.28148 C -0.17535 0.26944 -0.17171 0.2581 -0.16945 0.24305 C -0.17032 0.23449 -0.17014 0.22708 -0.17257 0.21944 C -0.18247 0.18912 -0.21007 0.17708 -0.2323 0.16991 C -0.23507 0.1581 -0.22848 0.15949 -0.22101 0.15694 C -0.20191 0.15046 -0.18264 0.15 -0.16285 0.14838 C -0.13976 0.14907 -0.11667 0.14861 -0.09358 0.15046 C -0.08247 0.15139 -0.07119 0.16227 -0.06129 0.16782 C -0.05139 0.17361 -0.03959 0.1794 -0.029 0.18287 C -0.0158 0.17986 -0.02101 0.18426 -0.01285 0.16782 C -0.01181 0.16574 -0.01077 0.16342 -0.00973 0.16134 C -0.00869 0.15926 -0.00643 0.15486 -0.00643 0.15486 C -0.00695 0.14259 -0.00678 0.13032 -0.00799 0.11829 C -0.00834 0.11435 -0.01754 0.09745 -0.01771 0.09676 C -0.02327 0.08217 -0.02882 0.06759 -0.03542 0.0537 C -0.0349 0.04722 -0.03455 0.04074 -0.03386 0.03449 C -0.03282 0.02639 -0.029 0.02361 -0.029 0.01504 L -0.02414 -0.02361 " pathEditMode="relative" ptsTypes="ffffffffffffffffffffffffffffffffffffffff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533400" y="533400"/>
            <a:ext cx="3962400" cy="4648200"/>
            <a:chOff x="1008" y="3240"/>
            <a:chExt cx="1800" cy="1620"/>
          </a:xfrm>
        </p:grpSpPr>
        <p:sp>
          <p:nvSpPr>
            <p:cNvPr id="8195" name="Oval 3"/>
            <p:cNvSpPr>
              <a:spLocks noChangeArrowheads="1"/>
            </p:cNvSpPr>
            <p:nvPr/>
          </p:nvSpPr>
          <p:spPr bwMode="auto">
            <a:xfrm>
              <a:off x="1188" y="324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2268" y="324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1548" y="342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1908" y="342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2448" y="450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1188" y="3960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1008" y="450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2628" y="396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1728" y="450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1908" y="396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1188" y="396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6" name="Picture 3" descr="http://images.google.com/images?q=tbn:ebmpwaTOWA0J:carnegieinstitution.org/first_light_case/horn/lessons/images/red%2520blood%2520cells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334000" y="4724400"/>
            <a:ext cx="3573447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304800"/>
            <a:ext cx="723900" cy="96287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200400" y="15240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hh</a:t>
            </a:r>
            <a:endParaRPr lang="en-US" sz="4800" b="1" dirty="0"/>
          </a:p>
        </p:txBody>
      </p:sp>
      <p:sp>
        <p:nvSpPr>
          <p:cNvPr id="19" name="Rectangle 18"/>
          <p:cNvSpPr/>
          <p:nvPr/>
        </p:nvSpPr>
        <p:spPr>
          <a:xfrm>
            <a:off x="1981200" y="5257800"/>
            <a:ext cx="9284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/>
              <a:t>hh</a:t>
            </a:r>
            <a:endParaRPr lang="en-US" sz="5400" b="1" dirty="0"/>
          </a:p>
        </p:txBody>
      </p:sp>
      <p:sp>
        <p:nvSpPr>
          <p:cNvPr id="20" name="Rectangle 19"/>
          <p:cNvSpPr/>
          <p:nvPr/>
        </p:nvSpPr>
        <p:spPr>
          <a:xfrm>
            <a:off x="762000" y="1524000"/>
            <a:ext cx="106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/>
              <a:t>Hh</a:t>
            </a:r>
            <a:endParaRPr lang="en-US" sz="4800" b="1" dirty="0"/>
          </a:p>
        </p:txBody>
      </p:sp>
      <p:sp>
        <p:nvSpPr>
          <p:cNvPr id="21" name="Rectangle 20"/>
          <p:cNvSpPr/>
          <p:nvPr/>
        </p:nvSpPr>
        <p:spPr>
          <a:xfrm>
            <a:off x="304800" y="5257800"/>
            <a:ext cx="1143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/>
              <a:t>Hh</a:t>
            </a:r>
            <a:endParaRPr lang="en-US" sz="4400" b="1" dirty="0"/>
          </a:p>
        </p:txBody>
      </p:sp>
      <p:sp>
        <p:nvSpPr>
          <p:cNvPr id="22" name="Rectangle 21"/>
          <p:cNvSpPr/>
          <p:nvPr/>
        </p:nvSpPr>
        <p:spPr>
          <a:xfrm rot="10800000" flipV="1">
            <a:off x="3505200" y="5334000"/>
            <a:ext cx="121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/>
              <a:t>Hh</a:t>
            </a:r>
            <a:endParaRPr lang="en-US" sz="4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304800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Key:</a:t>
            </a:r>
          </a:p>
          <a:p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</a:p>
          <a:p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</a:p>
          <a:p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 =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0" y="1295400"/>
            <a:ext cx="3429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</a:rPr>
              <a:t>Sickle; survives malaria &amp; dies of sickle cell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5000" y="2590800"/>
            <a:ext cx="3429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</a:rPr>
              <a:t>Normal; survives malaria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0" y="3657600"/>
            <a:ext cx="342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</a:rPr>
              <a:t>Normal; dies of malaria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3276600" y="533400"/>
            <a:ext cx="838200" cy="10329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2057400" y="4114800"/>
            <a:ext cx="838200" cy="1143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2781300" y="266700"/>
            <a:ext cx="1752600" cy="1524000"/>
          </a:xfrm>
          <a:prstGeom prst="line">
            <a:avLst/>
          </a:prstGeom>
          <a:ln w="508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FFFF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-152400" y="4038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II.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609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I.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5287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If the daughter marries a man who has normal hemoglobin (HH) in his red blood cells, what is the probability that their children will have sickle-cell anemia? </a:t>
            </a:r>
            <a:r>
              <a:rPr lang="en-US" b="1" u="sng" dirty="0" smtClean="0"/>
              <a:t>      </a:t>
            </a:r>
            <a:r>
              <a:rPr lang="en-US" dirty="0" smtClean="0"/>
              <a:t>out </a:t>
            </a:r>
            <a:r>
              <a:rPr lang="en-US" dirty="0"/>
              <a:t>of </a:t>
            </a:r>
            <a:r>
              <a:rPr lang="en-US" b="1" u="sng" dirty="0" smtClean="0"/>
              <a:t>__.</a:t>
            </a:r>
            <a:r>
              <a:rPr lang="en-US" dirty="0" smtClean="0"/>
              <a:t> </a:t>
            </a:r>
            <a:endParaRPr lang="en-US" dirty="0"/>
          </a:p>
          <a:p>
            <a:endParaRPr lang="en-US" sz="2400" dirty="0"/>
          </a:p>
        </p:txBody>
      </p:sp>
      <p:pic>
        <p:nvPicPr>
          <p:cNvPr id="4" name="Picture 3" descr="http://images.google.com/images?q=tbn:ebmpwaTOWA0J:carnegieinstitution.org/first_light_case/horn/lessons/images/red%2520blood%2520cells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4800" y="4800600"/>
            <a:ext cx="3288758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657600"/>
            <a:ext cx="762000" cy="101355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62400" y="2209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2209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5000" y="3886200"/>
          <a:ext cx="3048000" cy="233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</a:tblGrid>
              <a:tr h="10968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3993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67400" y="3124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		</a:t>
            </a:r>
            <a:r>
              <a:rPr lang="en-US" sz="4000" b="1" dirty="0" err="1" smtClean="0">
                <a:solidFill>
                  <a:srgbClr val="FF0000"/>
                </a:solidFill>
              </a:rPr>
              <a:t>H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191000"/>
            <a:ext cx="76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</a:t>
            </a: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4114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HH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41910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HH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53340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Hh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43800" y="5257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Hh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C 0.01233 -0.00555 0.00642 -0.00347 0.01788 -0.00648 C 0.03524 -0.01852 0.05521 -0.0213 0.07431 -0.02593 C 0.08333 -0.03055 0.09254 -0.03565 0.10156 -0.03889 C 0.10833 -0.04468 0.11372 -0.05046 0.12101 -0.05393 C 0.13611 -0.05231 0.1434 -0.05093 0.1566 -0.04745 C 0.15972 -0.04468 0.16302 -0.04167 0.16615 -0.03889 C 0.16771 -0.0375 0.16823 -0.03449 0.16945 -0.03241 C 0.17344 -0.02616 0.17448 -0.02593 0.17917 -0.02153 C 0.18125 -0.00995 0.18472 -0.00208 0.19201 0.00417 C 0.19722 0.01435 0.20521 0.02153 0.20972 0.03218 C 0.21406 0.04236 0.21806 0.05208 0.22274 0.06227 C 0.22431 0.0706 0.22743 0.07755 0.22917 0.08588 C 0.23247 0.10232 0.23472 0.11921 0.23872 0.13542 C 0.2382 0.1669 0.23906 0.19861 0.23715 0.23009 C 0.23698 0.2331 0.22691 0.24607 0.22587 0.24722 C 0.21024 0.26551 0.19271 0.26551 0.17274 0.26875 C 0.15226 0.27986 0.12934 0.27176 0.10816 0.26875 C 0.09462 0.26296 0.0816 0.2581 0.06788 0.2537 C 0.06059 0.24907 0.05139 0.24051 0.04358 0.23657 C 0.03837 0.2338 0.02743 0.23009 0.02743 0.23009 C 0.01476 0.21829 0.03038 0.23195 0.01788 0.22361 C 0.01076 0.21875 0.00451 0.21181 -0.00312 0.20857 C -0.00868 0.20116 -0.01076 0.19607 -0.01771 0.1912 C -0.02031 0.18079 -0.02621 0.17384 -0.02899 0.16343 C -0.03038 0.15093 -0.03038 0.14537 -0.03542 0.13542 C -0.0375 0.1206 -0.04201 0.10949 -0.05 0.09884 C -0.05694 0.07593 -0.07014 0.05857 -0.08385 0.04282 C -0.09531 0.02963 -0.08507 0.03866 -0.0967 0.02778 C -0.09983 0.02477 -0.10642 0.01921 -0.10642 0.01921 C -0.11389 0.0044 -0.10972 0.00926 -0.11771 0.00208 C -0.12396 -0.01065 -0.12882 -0.02361 -0.13698 -0.03449 C -0.13924 -0.04421 -0.14132 -0.05093 -0.1467 -0.0581 C -0.14861 -0.06435 -0.1493 -0.07153 -0.15156 -0.07755 C -0.15434 -0.08495 -0.15851 -0.09143 -0.16128 -0.09907 C -0.16597 -0.1118 -0.16875 -0.12593 -0.17083 -0.13981 C -0.17031 -0.16204 -0.17066 -0.18426 -0.16927 -0.20648 C -0.16892 -0.21111 -0.16667 -0.21505 -0.16597 -0.21944 C -0.16493 -0.22662 -0.16528 -0.2338 -0.16441 -0.24097 C -0.1625 -0.25787 -0.15694 -0.2743 -0.15312 -0.29051 C -0.15174 -0.31088 -0.15052 -0.33426 -0.1434 -0.35278 C -0.14167 -0.37083 -0.13871 -0.38866 -0.13542 -0.40648 C -0.13594 -0.4294 -0.13611 -0.45255 -0.13698 -0.47546 C -0.13819 -0.50602 -0.15937 -0.52361 -0.16597 -0.55069 C -0.16545 -0.55486 -0.16545 -0.55926 -0.16441 -0.56343 C -0.1618 -0.57384 -0.15191 -0.57407 -0.14514 -0.57639 C -0.09566 -0.57523 -0.05017 -0.57199 -0.00156 -0.56782 C 0.10903 -0.56898 0.21302 -0.57199 0.32274 -0.56991 C 0.36632 -0.57106 0.39045 -0.57106 0.42743 -0.57639 C 0.56129 -0.57546 0.6184 -0.61273 0.70816 -0.56991 C 0.71042 -0.56528 0.71406 -0.56204 0.71615 -0.55718 C 0.71806 -0.55255 0.71823 -0.54699 0.71945 -0.54213 C 0.72309 -0.50625 0.72379 -0.51643 0.72101 -0.46018 C 0.72066 -0.45463 0.71806 -0.45208 0.71615 -0.44745 C 0.71493 -0.44468 0.71458 -0.44143 0.71302 -0.43889 C 0.70851 -0.43148 0.68889 -0.40208 0.68229 -0.4 C 0.67413 -0.39745 0.67795 -0.39884 0.67101 -0.39583 C 0.65295 -0.3794 0.64063 -0.39028 0.61302 -0.39143 C 0.60278 -0.39329 0.59254 -0.39537 0.58229 -0.39792 C 0.57379 -0.40255 0.56563 -0.40417 0.5566 -0.40648 C 0.5375 -0.41713 0.51858 -0.42847 0.49844 -0.43449 C 0.49323 -0.43935 0.48785 -0.44097 0.48229 -0.44514 C 0.46771 -0.45579 0.45365 -0.46319 0.43715 -0.46667 C 0.43681 -0.46667 0.41476 -0.4662 0.40816 -0.4625 C 0.40642 -0.46157 0.40504 -0.45926 0.4033 -0.4581 C 0.40017 -0.45625 0.39688 -0.45532 0.39358 -0.45393 C 0.38559 -0.44676 0.38125 -0.43889 0.37587 -0.42801 C 0.37483 -0.42593 0.37379 -0.42361 0.37274 -0.42153 C 0.3717 -0.41944 0.36945 -0.41505 0.36945 -0.41505 C 0.36632 -0.40278 0.36997 -0.41481 0.36458 -0.40231 C 0.35747 -0.38542 0.35608 -0.37245 0.34045 -0.36574 C 0.31788 -0.36782 0.29288 -0.37083 0.27587 -0.39352 C 0.26736 -0.40486 0.26007 -0.42106 0.2533 -0.43449 C 0.24774 -0.44537 0.24722 -0.45162 0.23715 -0.45602 C 0.22326 -0.45139 0.21146 -0.44375 0.19844 -0.43657 C 0.17326 -0.42268 0.15156 -0.4118 0.12917 -0.39143 C 0.12795 -0.38935 0.12708 -0.38704 0.12587 -0.38495 C 0.12379 -0.38194 0.12101 -0.37963 0.11945 -0.37639 C 0.11736 -0.37245 0.11667 -0.36736 0.11458 -0.36343 C 0.11354 -0.35741 0.11042 -0.35231 0.10972 -0.3463 C 0.10538 -0.3081 0.11719 -0.31481 0.10156 -0.30972 C 0.0717 -0.31227 0.04531 -0.31713 0.01615 -0.3206 C 0.00642 -0.32384 -0.00312 -0.32824 -0.01285 -0.33125 C -0.03715 -0.33889 -0.01042 -0.32662 -0.03698 -0.33773 C -0.04444 -0.34074 -0.05069 -0.34583 -0.05799 -0.34838 C -0.06354 -0.35208 -0.06823 -0.35671 -0.07413 -0.35926 C -0.07986 -0.35162 -0.08455 -0.34329 -0.09028 -0.33565 C -0.09253 -0.32268 -0.09028 -0.33079 -0.09514 -0.3206 C -0.09792 -0.31481 -0.10312 -0.30324 -0.10312 -0.30324 C -0.10451 -0.29236 -0.10781 -0.28356 -0.10955 -0.27315 C -0.11128 -0.26296 -0.11198 -0.25347 -0.11285 -0.24305 C -0.11337 -0.2287 -0.11302 -0.21435 -0.11441 -0.2 C -0.1151 -0.19236 -0.13142 -0.16273 -0.13542 -0.15486 C -0.13472 -0.14329 -0.1375 -0.12963 -0.13212 -0.1206 C -0.12708 -0.11227 -0.12153 -0.1044 -0.11597 -0.09676 C -0.10972 -0.08843 -0.10191 -0.08333 -0.0967 -0.07315 C -0.10104 -0.0618 -0.10417 -0.06319 -0.10955 -0.05393 C -0.11198 -0.04977 -0.11597 -0.04097 -0.11597 -0.04097 C -0.11545 -0.03889 -0.11562 -0.03611 -0.11441 -0.03449 C -0.11319 -0.03287 -0.11111 -0.0331 -0.10955 -0.03241 C -0.10278 -0.0294 -0.09739 -0.02569 -0.09028 -0.02384 C -0.07726 -0.01481 -0.06111 -0.01458 -0.0467 -0.01296 C -0.0434 -0.01366 -0.03958 -0.0125 -0.03698 -0.01505 C -0.03385 -0.01805 -0.03333 -0.0243 -0.03055 -0.02801 C -0.02569 -0.03449 -0.02309 -0.03889 -0.02083 -0.04745 C -0.01875 -0.03055 -0.02101 -0.03241 -0.00799 -0.03241 " pathEditMode="relative" ptsTypes="fffffffffffffffffffffffffffffffffffffffffffffff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15400" cy="5745163"/>
          </a:xfrm>
        </p:spPr>
        <p:txBody>
          <a:bodyPr>
            <a:normAutofit/>
          </a:bodyPr>
          <a:lstStyle/>
          <a:p>
            <a:pPr lvl="0"/>
            <a:r>
              <a:rPr lang="en-US" sz="4400" dirty="0"/>
              <a:t>Would their family be wise to take drugs that prevent a person from dying if infected with the malaria parasite? Why?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09800"/>
            <a:ext cx="896314" cy="11922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35052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Yes, b/c their children have a 50% chance of being HH and could die from malaria. 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\Microsoft Office\MEDIA\CAGCAT10\j019975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8067" y="2286000"/>
            <a:ext cx="1425933" cy="1455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C -0.00121 0.03912 -0.00035 0.07986 -0.01927 0.11203 C -0.02482 0.13403 -0.03073 0.1537 -0.03871 0.1743 C -0.04028 0.18541 -0.04288 0.19444 -0.0467 0.2044 C -0.04844 0.22361 -0.05035 0.24282 -0.05156 0.2625 C -0.05104 0.28889 -0.05191 0.31574 -0.05 0.34213 C -0.04948 0.34907 -0.04132 0.36111 -0.03871 0.36782 C -0.03038 0.39004 -0.01962 0.41018 -0.01128 0.43241 C -0.00729 0.44305 -0.00694 0.45046 -0.00156 0.46018 C 0.00035 0.46828 0.00295 0.47569 0.00486 0.48403 C 0.00434 0.56782 0.00434 0.65185 0.0033 0.73565 C 0.00313 0.74699 -0.01597 0.75926 -0.01597 0.75926 C -0.04809 0.75671 -0.08298 0.75347 -0.11441 0.74213 C -0.13611 0.73426 -0.15677 0.72523 -0.17899 0.7206 C -0.19114 0.71504 -0.20312 0.71203 -0.21597 0.70949 C -0.25607 0.69259 -0.29149 0.66296 -0.32083 0.62384 C -0.3309 0.61018 -0.33542 0.5912 -0.3434 0.57639 C -0.34982 0.55208 -0.35312 0.53148 -0.35469 0.50555 C -0.35521 0.47824 -0.35503 0.45069 -0.35642 0.42384 C -0.3566 0.4206 -0.35885 0.41828 -0.35955 0.41528 C -0.36215 0.40347 -0.36441 0.39352 -0.36927 0.38287 C -0.37274 0.37546 -0.38055 0.37129 -0.38542 0.36574 C -0.39792 0.35139 -0.41423 0.34444 -0.43055 0.33981 C -0.4743 0.34352 -0.47326 0.34421 -0.50312 0.35069 C -0.51146 0.35903 -0.51719 0.3618 -0.52743 0.36574 C -0.53594 0.3743 -0.54288 0.37778 -0.55312 0.38287 C -0.55503 0.38379 -0.55625 0.38611 -0.55798 0.38727 C -0.55955 0.38819 -0.56128 0.38866 -0.56285 0.38935 C -0.56996 0.40416 -0.5908 0.42407 -0.60312 0.42801 C -0.60712 0.43055 -0.61042 0.43426 -0.61441 0.43657 C -0.62048 0.44028 -0.62743 0.44236 -0.63385 0.44537 C -0.6467 0.44421 -0.65764 0.44421 -0.66927 0.43889 C -0.68142 0.4331 -0.69236 0.42291 -0.70469 0.41736 C -0.73298 0.40463 -0.74618 0.38611 -0.76597 0.35926 C -0.7809 0.33889 -0.75885 0.37616 -0.77569 0.34629 C -0.78264 0.3206 -0.79687 0.29838 -0.80469 0.27315 C -0.81024 0.25532 -0.81267 0.23449 -0.81927 0.21713 C -0.82222 0.20116 -0.82153 0.18403 -0.81441 0.16991 C -0.81285 0.16366 -0.8118 0.15787 -0.80798 0.15278 C -0.80521 0.14907 -0.80121 0.14745 -0.79826 0.14421 C -0.78993 0.13518 -0.78142 0.12592 -0.77083 0.12268 C -0.76458 0.11435 -0.75729 0.11203 -0.75 0.10555 C -0.74114 0.09768 -0.73107 0.08842 -0.72083 0.08403 C -0.71285 0.07338 -0.70104 0.06736 -0.69184 0.0581 C -0.68194 0.0375 -0.68854 0.00231 -0.67083 -0.01273 C -0.66371 -0.03218 -0.65972 -0.03172 -0.6467 -0.04074 C -0.60642 -0.03797 -0.56597 -0.03496 -0.52569 -0.03218 C -0.5092 -0.02871 -0.49167 -0.03287 -0.47569 -0.0257 C -0.47292 -0.02454 -0.47031 -0.02315 -0.46771 -0.0213 C -0.46319 -0.01806 -0.45469 -0.01065 -0.45469 -0.01065 C -0.45364 -0.00857 -0.45278 -0.00625 -0.45156 -0.00417 C -0.45017 -0.00185 -0.44792 -0.00023 -0.4467 0.00231 C -0.44062 0.01458 -0.43628 0.0287 -0.43055 0.04097 C -0.41962 0.06435 -0.43437 0.03518 -0.42569 0.0581 C -0.42396 0.06273 -0.41927 0.07106 -0.41927 0.07106 C -0.41667 0.08495 -0.40972 0.0912 -0.40642 0.10324 C -0.40469 0.11018 -0.39844 0.12268 -0.39844 0.12268 C -0.39548 0.1375 -0.38732 0.14653 -0.38229 0.15926 C -0.38073 0.1625 -0.38073 0.1669 -0.37899 0.16991 C -0.37257 0.18171 -0.37083 0.18194 -0.36285 0.18727 C -0.35156 0.20764 -0.34219 0.19977 -0.32899 0.21273 C -0.31632 0.22569 -0.30069 0.22916 -0.28542 0.23241 C -0.2809 0.23217 -0.25555 0.23217 -0.24514 0.22801 C -0.22969 0.22176 -0.21337 0.2118 -0.2 0.2 C -0.18785 0.18935 -0.20191 0.19699 -0.19028 0.19143 C -0.17309 0.16852 -0.15469 0.15 -0.1434 0.1206 C -0.14288 0.11782 -0.14253 0.11481 -0.14184 0.11203 C -0.14097 0.10764 -0.13871 0.09907 -0.13871 0.09907 C -0.13819 0.07963 -0.13923 0.06018 -0.13698 0.04097 C -0.13594 0.03241 -0.13055 0.02754 -0.12569 0.02384 C -0.11111 0.01273 -0.08923 0.00602 -0.07257 0.00231 C -0.0533 0.0044 -0.04722 0.00648 -0.03212 0.01944 C -0.03003 0.01875 -0.02708 0.01967 -0.02569 0.01736 C -0.02344 0.01389 -0.02361 0.00879 -0.02257 0.0044 C -0.02083 -0.00278 -0.01927 -0.0088 -0.01597 -0.01505 C -0.01458 -0.0206 -0.01528 -0.02361 -0.00955 -0.02361 C -0.00781 -0.02361 -0.00469 -0.0213 -0.00469 -0.0213 " pathEditMode="relative" ptsTypes="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Nearsightedness is a recessive trait (n). The shaded regions show individuals who are </a:t>
            </a:r>
            <a:r>
              <a:rPr lang="en-US" sz="3600" i="1" dirty="0" smtClean="0"/>
              <a:t>recessive</a:t>
            </a:r>
            <a:r>
              <a:rPr lang="en-US" sz="3600" dirty="0" smtClean="0"/>
              <a:t> for nearsightedness. </a:t>
            </a:r>
          </a:p>
          <a:p>
            <a:endParaRPr lang="en-US" sz="3600" dirty="0"/>
          </a:p>
        </p:txBody>
      </p:sp>
      <p:pic>
        <p:nvPicPr>
          <p:cNvPr id="11266" name="Picture 2" descr="t:\Documents and Settings\ASIM\My Documents\My Pictures\Microsoft Clip Organizer\j042576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1200"/>
            <a:ext cx="2504713" cy="2590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46482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Generations  need to be  labeled on the left hand side of pedigrees!</a:t>
            </a:r>
            <a:endParaRPr lang="en-US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066800" y="228600"/>
            <a:ext cx="6019800" cy="5638800"/>
            <a:chOff x="3168" y="4930"/>
            <a:chExt cx="5782" cy="5488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3168" y="4930"/>
              <a:ext cx="3082" cy="2779"/>
              <a:chOff x="4248" y="8556"/>
              <a:chExt cx="1800" cy="1620"/>
            </a:xfrm>
          </p:grpSpPr>
          <p:sp>
            <p:nvSpPr>
              <p:cNvPr id="9220" name="Oval 4"/>
              <p:cNvSpPr>
                <a:spLocks noChangeArrowheads="1"/>
              </p:cNvSpPr>
              <p:nvPr/>
            </p:nvSpPr>
            <p:spPr bwMode="auto">
              <a:xfrm>
                <a:off x="4428" y="8556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5508" y="8556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>
                <a:off x="4788" y="8736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3" name="Line 7"/>
              <p:cNvSpPr>
                <a:spLocks noChangeShapeType="1"/>
              </p:cNvSpPr>
              <p:nvPr/>
            </p:nvSpPr>
            <p:spPr bwMode="auto">
              <a:xfrm>
                <a:off x="5148" y="8736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4" name="Oval 8"/>
              <p:cNvSpPr>
                <a:spLocks noChangeArrowheads="1"/>
              </p:cNvSpPr>
              <p:nvPr/>
            </p:nvSpPr>
            <p:spPr bwMode="auto">
              <a:xfrm>
                <a:off x="5688" y="9816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428" y="9276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4248" y="9816"/>
                <a:ext cx="360" cy="3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>
                <a:off x="5868" y="9276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4428" y="9276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229" name="Group 13"/>
            <p:cNvGrpSpPr>
              <a:grpSpLocks/>
            </p:cNvGrpSpPr>
            <p:nvPr/>
          </p:nvGrpSpPr>
          <p:grpSpPr bwMode="auto">
            <a:xfrm>
              <a:off x="3708" y="7020"/>
              <a:ext cx="5242" cy="3398"/>
              <a:chOff x="1008" y="9636"/>
              <a:chExt cx="3060" cy="1980"/>
            </a:xfrm>
          </p:grpSpPr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>
                <a:off x="2482" y="9839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/>
            </p:nvSpPr>
            <p:spPr bwMode="auto">
              <a:xfrm>
                <a:off x="3168" y="9636"/>
                <a:ext cx="360" cy="36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2" name="Line 16"/>
              <p:cNvSpPr>
                <a:spLocks noChangeShapeType="1"/>
              </p:cNvSpPr>
              <p:nvPr/>
            </p:nvSpPr>
            <p:spPr bwMode="auto">
              <a:xfrm>
                <a:off x="2808" y="9816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3" name="Line 17"/>
              <p:cNvSpPr>
                <a:spLocks noChangeShapeType="1"/>
              </p:cNvSpPr>
              <p:nvPr/>
            </p:nvSpPr>
            <p:spPr bwMode="auto">
              <a:xfrm>
                <a:off x="1188" y="10536"/>
                <a:ext cx="27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>
                <a:off x="1188" y="10536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/>
            </p:nvSpPr>
            <p:spPr bwMode="auto">
              <a:xfrm>
                <a:off x="1728" y="11256"/>
                <a:ext cx="360" cy="36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6" name="Oval 20"/>
              <p:cNvSpPr>
                <a:spLocks noChangeArrowheads="1"/>
              </p:cNvSpPr>
              <p:nvPr/>
            </p:nvSpPr>
            <p:spPr bwMode="auto">
              <a:xfrm>
                <a:off x="2988" y="11256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7" name="Oval 21"/>
              <p:cNvSpPr>
                <a:spLocks noChangeArrowheads="1"/>
              </p:cNvSpPr>
              <p:nvPr/>
            </p:nvSpPr>
            <p:spPr bwMode="auto">
              <a:xfrm>
                <a:off x="1008" y="11256"/>
                <a:ext cx="360" cy="36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8" name="Line 22"/>
              <p:cNvSpPr>
                <a:spLocks noChangeShapeType="1"/>
              </p:cNvSpPr>
              <p:nvPr/>
            </p:nvSpPr>
            <p:spPr bwMode="auto">
              <a:xfrm>
                <a:off x="1908" y="10536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9" name="Line 23"/>
              <p:cNvSpPr>
                <a:spLocks noChangeShapeType="1"/>
              </p:cNvSpPr>
              <p:nvPr/>
            </p:nvSpPr>
            <p:spPr bwMode="auto">
              <a:xfrm>
                <a:off x="3168" y="10536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0" name="Line 24"/>
              <p:cNvSpPr>
                <a:spLocks noChangeShapeType="1"/>
              </p:cNvSpPr>
              <p:nvPr/>
            </p:nvSpPr>
            <p:spPr bwMode="auto">
              <a:xfrm>
                <a:off x="3888" y="10536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/>
            </p:nvSpPr>
            <p:spPr bwMode="auto">
              <a:xfrm>
                <a:off x="3708" y="11256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152400" y="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I. 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2098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II. 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105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III. 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4400" y="3124200"/>
            <a:ext cx="99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N?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34000" y="2971800"/>
            <a:ext cx="99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47800" y="5867400"/>
            <a:ext cx="99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43200" y="5867400"/>
            <a:ext cx="99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19200" y="762000"/>
            <a:ext cx="1143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24200" y="762000"/>
            <a:ext cx="1143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29000" y="3048000"/>
            <a:ext cx="1143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53000" y="5867400"/>
            <a:ext cx="1143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48400" y="5867400"/>
            <a:ext cx="1143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91000" y="0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</a:rPr>
              <a:t>Note: When you do not know if a dominant trait is homozygous dominant (NN) or heterozygous (</a:t>
            </a:r>
            <a:r>
              <a:rPr lang="en-US" sz="2800" b="1" i="1" dirty="0" err="1" smtClean="0">
                <a:solidFill>
                  <a:srgbClr val="002060"/>
                </a:solidFill>
              </a:rPr>
              <a:t>Nn</a:t>
            </a:r>
            <a:r>
              <a:rPr lang="en-US" sz="2800" b="1" i="1" dirty="0" smtClean="0">
                <a:solidFill>
                  <a:srgbClr val="002060"/>
                </a:solidFill>
              </a:rPr>
              <a:t>),  then it is notated by N?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2209800" y="19812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8"/>
          <p:cNvSpPr>
            <a:spLocks noChangeArrowheads="1"/>
          </p:cNvSpPr>
          <p:nvPr/>
        </p:nvSpPr>
        <p:spPr bwMode="auto">
          <a:xfrm>
            <a:off x="2362200" y="2438400"/>
            <a:ext cx="641751" cy="6345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09800" y="2971800"/>
            <a:ext cx="99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you construct a pedigree!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239000" cy="5486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i="1" u="wavy" dirty="0" smtClean="0"/>
              <a:t>Left-handedness (h) is a recessive trait.</a:t>
            </a:r>
            <a:endParaRPr lang="en-US" dirty="0" smtClean="0"/>
          </a:p>
          <a:p>
            <a:r>
              <a:rPr lang="en-US" i="1" dirty="0" smtClean="0"/>
              <a:t>Bill and Mary have a son, Mike, and daughter, Sue (youngest) that are right-handed. They also have a middle daughter, Marie that is a lefty. Sue gets married to John (righty) and has three children. Their oldest daughter, Sarah and their middle son, Joe are right handed. Yet, their youngest son, Ryan is a lefty.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t:\Documents and Settings\LHOSTETT\My Documents\My Pictures\Microsoft Clip Organizer\j04373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905000"/>
            <a:ext cx="1981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you construct a pedigree!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Label the generations and label each individual in the pedigree by placing their name below the shape.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Determine the genotypes of as many individuals as possible.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10" descr="t:\Documents and Settings\LHOSTETT\My Documents\My Pictures\Microsoft Clip Organizer\j035540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590076"/>
            <a:ext cx="3857625" cy="326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311475" y="0"/>
            <a:ext cx="641751" cy="634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36729" y="0"/>
            <a:ext cx="641751" cy="634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953227" y="317262"/>
            <a:ext cx="128350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594978" y="317262"/>
            <a:ext cx="0" cy="951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3557604" y="2220837"/>
            <a:ext cx="641751" cy="634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311476" y="1269050"/>
            <a:ext cx="256700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990600" y="2220837"/>
            <a:ext cx="641751" cy="6345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878480" y="1269050"/>
            <a:ext cx="0" cy="951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311475" y="1269050"/>
            <a:ext cx="0" cy="951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4182115" y="2505383"/>
            <a:ext cx="128443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405897" y="2147429"/>
            <a:ext cx="642218" cy="63479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4763679" y="2464826"/>
            <a:ext cx="0" cy="126958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3580928" y="3688570"/>
            <a:ext cx="3107620" cy="458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724433" y="4952869"/>
            <a:ext cx="642218" cy="63479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3275875" y="4952869"/>
            <a:ext cx="642218" cy="63479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3580928" y="3656830"/>
            <a:ext cx="46382" cy="137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5029486" y="3734416"/>
            <a:ext cx="0" cy="126958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6690332" y="3734416"/>
            <a:ext cx="0" cy="126958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69223" y="5004005"/>
            <a:ext cx="642218" cy="63479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" y="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I.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2098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II.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105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III.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200" y="2209800"/>
            <a:ext cx="99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H?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57800" y="2133600"/>
            <a:ext cx="99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72200" y="4953000"/>
            <a:ext cx="99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66800" y="0"/>
            <a:ext cx="114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48000" y="0"/>
            <a:ext cx="114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52800" y="2133600"/>
            <a:ext cx="114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2134394" y="1751806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8"/>
          <p:cNvSpPr>
            <a:spLocks noChangeArrowheads="1"/>
          </p:cNvSpPr>
          <p:nvPr/>
        </p:nvSpPr>
        <p:spPr bwMode="auto">
          <a:xfrm>
            <a:off x="2286000" y="2209800"/>
            <a:ext cx="641751" cy="6345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133600" y="2209800"/>
            <a:ext cx="99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hh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43000" y="533400"/>
            <a:ext cx="1066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Mary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0" y="609600"/>
            <a:ext cx="1066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Bill</a:t>
            </a:r>
            <a:endParaRPr lang="en-US" sz="2800" b="1" dirty="0"/>
          </a:p>
        </p:txBody>
      </p:sp>
      <p:sp>
        <p:nvSpPr>
          <p:cNvPr id="45" name="Rectangle 44"/>
          <p:cNvSpPr/>
          <p:nvPr/>
        </p:nvSpPr>
        <p:spPr>
          <a:xfrm>
            <a:off x="3124200" y="4876800"/>
            <a:ext cx="99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H?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72000" y="4876800"/>
            <a:ext cx="99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H?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2000" y="2819400"/>
            <a:ext cx="1066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Mike</a:t>
            </a:r>
            <a:endParaRPr lang="en-US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133600" y="2819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Marie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429000" y="2819400"/>
            <a:ext cx="1066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Sue</a:t>
            </a:r>
            <a:endParaRPr lang="en-US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257800" y="2743200"/>
            <a:ext cx="1066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John</a:t>
            </a:r>
            <a:endParaRPr lang="en-US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048000" y="5562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Sarah</a:t>
            </a:r>
            <a:endParaRPr lang="en-US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00" y="5562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Joe</a:t>
            </a:r>
            <a:endParaRPr lang="en-US" sz="28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172200" y="5638800"/>
            <a:ext cx="1066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Ryan</a:t>
            </a:r>
            <a:endParaRPr lang="en-US" sz="2800" b="1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7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9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1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1" animBg="1"/>
      <p:bldP spid="9221" grpId="1" animBg="1"/>
      <p:bldP spid="9222" grpId="1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30" grpId="0" animBg="1"/>
      <p:bldP spid="9231" grpId="0" animBg="1"/>
      <p:bldP spid="9232" grpId="0" animBg="1"/>
      <p:bldP spid="9233" grpId="0" animBg="1"/>
      <p:bldP spid="9235" grpId="0" animBg="1"/>
      <p:bldP spid="9236" grpId="0" animBg="1"/>
      <p:bldP spid="9238" grpId="0" animBg="1"/>
      <p:bldP spid="9239" grpId="0" animBg="1"/>
      <p:bldP spid="9240" grpId="0" animBg="1"/>
      <p:bldP spid="9241" grpId="0" animBg="1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41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sz="4400" b="1" u="sng" dirty="0"/>
              <a:t>Pedigrees</a:t>
            </a:r>
            <a:r>
              <a:rPr lang="en-US" sz="4400" dirty="0"/>
              <a:t> </a:t>
            </a:r>
            <a:r>
              <a:rPr lang="en-US" sz="4400" dirty="0" smtClean="0"/>
              <a:t>= a </a:t>
            </a:r>
            <a:r>
              <a:rPr lang="en-US" sz="4400" dirty="0"/>
              <a:t>valuable tool for anyone working in the field of genetics. </a:t>
            </a:r>
          </a:p>
          <a:p>
            <a:pPr lvl="0"/>
            <a:r>
              <a:rPr lang="en-US" sz="4400" dirty="0" smtClean="0"/>
              <a:t>Used </a:t>
            </a:r>
            <a:r>
              <a:rPr lang="en-US" sz="4400" dirty="0"/>
              <a:t>to show </a:t>
            </a:r>
            <a:r>
              <a:rPr lang="en-US" sz="4400" b="1" u="sng" dirty="0"/>
              <a:t>relationships</a:t>
            </a:r>
            <a:r>
              <a:rPr lang="en-US" sz="4400" dirty="0"/>
              <a:t> in families, and resemble a </a:t>
            </a:r>
            <a:r>
              <a:rPr lang="en-US" sz="4400" b="1" u="sng" dirty="0"/>
              <a:t>family tree</a:t>
            </a:r>
            <a:r>
              <a:rPr lang="en-US" sz="4400" dirty="0"/>
              <a:t>. </a:t>
            </a:r>
          </a:p>
          <a:p>
            <a:endParaRPr lang="en-US" dirty="0"/>
          </a:p>
        </p:txBody>
      </p:sp>
      <p:sp>
        <p:nvSpPr>
          <p:cNvPr id="1026" name="WordArt 2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rtl="0"/>
            <a:r>
              <a:rPr lang="en-US" sz="2800" b="1" kern="10" spc="0" smtClean="0">
                <a:ln w="9525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ahoma"/>
                <a:cs typeface="Tahoma"/>
              </a:rPr>
              <a:t>Pedigrees</a:t>
            </a:r>
            <a:endParaRPr lang="en-US" sz="2800" b="1" kern="10" spc="0">
              <a:ln w="9525">
                <a:solidFill>
                  <a:srgbClr val="969696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ahoma"/>
              <a:cs typeface="Tahom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174358"/>
            <a:ext cx="1600200" cy="1683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Circles represent</a:t>
            </a:r>
            <a:r>
              <a:rPr lang="en-US" sz="3600" b="1" u="sng" dirty="0"/>
              <a:t> females</a:t>
            </a:r>
            <a:r>
              <a:rPr lang="en-US" sz="3600" dirty="0"/>
              <a:t>, and squares represent </a:t>
            </a:r>
            <a:r>
              <a:rPr lang="en-US" sz="3600" b="1" u="sng" dirty="0"/>
              <a:t>males</a:t>
            </a:r>
            <a:r>
              <a:rPr lang="en-US" sz="3600" dirty="0" smtClean="0"/>
              <a:t>.</a:t>
            </a:r>
          </a:p>
          <a:p>
            <a:pPr lvl="0"/>
            <a:endParaRPr lang="en-US" sz="1200" b="1" u="sng" dirty="0" smtClean="0"/>
          </a:p>
          <a:p>
            <a:pPr lvl="0"/>
            <a:r>
              <a:rPr lang="en-US" sz="3600" b="1" u="sng" dirty="0" smtClean="0"/>
              <a:t>Generations</a:t>
            </a:r>
            <a:r>
              <a:rPr lang="en-US" sz="3600" dirty="0" smtClean="0"/>
              <a:t> are represented by roman numerals on the </a:t>
            </a:r>
            <a:r>
              <a:rPr lang="en-US" sz="3600" b="1" u="sng" dirty="0" smtClean="0"/>
              <a:t>LEFT</a:t>
            </a:r>
            <a:r>
              <a:rPr lang="en-US" sz="3600" dirty="0" smtClean="0"/>
              <a:t> side of the pedigree.</a:t>
            </a:r>
          </a:p>
          <a:p>
            <a:pPr lvl="0"/>
            <a:r>
              <a:rPr lang="en-US" sz="3600" b="1" u="sng" dirty="0" smtClean="0"/>
              <a:t>Death</a:t>
            </a:r>
            <a:r>
              <a:rPr lang="en-US" sz="3600" dirty="0" smtClean="0"/>
              <a:t> is represented by a </a:t>
            </a:r>
            <a:r>
              <a:rPr lang="en-US" sz="3600" b="1" u="sng" dirty="0" smtClean="0"/>
              <a:t>slash</a:t>
            </a:r>
            <a:r>
              <a:rPr lang="en-US" sz="3600" dirty="0" smtClean="0"/>
              <a:t> through the symbol</a:t>
            </a:r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4800600" y="1066800"/>
            <a:ext cx="6858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29400" y="1066800"/>
            <a:ext cx="609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29000" y="4343400"/>
            <a:ext cx="7620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200400" y="4343400"/>
            <a:ext cx="1295400" cy="838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800" dirty="0" smtClean="0"/>
              <a:t>Lines that connect circles and squares horizontally represent that </a:t>
            </a:r>
            <a:r>
              <a:rPr lang="en-US" sz="4800" b="1" u="sng" dirty="0" smtClean="0"/>
              <a:t>reproduction</a:t>
            </a:r>
            <a:r>
              <a:rPr lang="en-US" sz="4800" dirty="0" smtClean="0"/>
              <a:t> has occurred.</a:t>
            </a:r>
          </a:p>
          <a:p>
            <a:pPr lvl="0"/>
            <a:endParaRPr lang="en-US" sz="4800" dirty="0" smtClean="0"/>
          </a:p>
          <a:p>
            <a:pPr lvl="0"/>
            <a:r>
              <a:rPr lang="en-US" sz="4800" dirty="0" smtClean="0"/>
              <a:t>The further to the </a:t>
            </a:r>
            <a:r>
              <a:rPr lang="en-US" sz="4800" b="1" u="sng" dirty="0" smtClean="0"/>
              <a:t>left </a:t>
            </a:r>
            <a:r>
              <a:rPr lang="en-US" sz="4800" dirty="0" smtClean="0"/>
              <a:t>an individual is the </a:t>
            </a:r>
            <a:r>
              <a:rPr lang="en-US" sz="4800" b="1" u="sng" dirty="0" smtClean="0"/>
              <a:t>older</a:t>
            </a:r>
            <a:r>
              <a:rPr lang="en-US" sz="4800" dirty="0" smtClean="0"/>
              <a:t> they are. </a:t>
            </a:r>
          </a:p>
          <a:p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505200" y="2971800"/>
            <a:ext cx="7620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2971800"/>
            <a:ext cx="9144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267200" y="3276600"/>
            <a:ext cx="533400" cy="158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6248400"/>
          </a:xfrm>
        </p:spPr>
        <p:txBody>
          <a:bodyPr/>
          <a:lstStyle/>
          <a:p>
            <a:pPr lvl="0"/>
            <a:r>
              <a:rPr lang="en-US" dirty="0"/>
              <a:t>Any vertical lines that drop down from the center of the above horizontal line show the </a:t>
            </a:r>
            <a:r>
              <a:rPr lang="en-US" b="1" u="sng" dirty="0"/>
              <a:t>offspring</a:t>
            </a:r>
            <a:r>
              <a:rPr lang="en-US" dirty="0"/>
              <a:t> of the parents.</a:t>
            </a:r>
          </a:p>
          <a:p>
            <a:endParaRPr lang="en-US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419600" y="2514600"/>
            <a:ext cx="2751137" cy="2743200"/>
            <a:chOff x="1908" y="4500"/>
            <a:chExt cx="1440" cy="1440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1908" y="450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988" y="450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2268" y="468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2628" y="468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2808" y="558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2268" y="521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2988" y="522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2268" y="522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088" y="558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4" name="Straight Arrow Connector 13"/>
          <p:cNvCxnSpPr>
            <a:endCxn id="25" idx="3"/>
          </p:cNvCxnSpPr>
          <p:nvPr/>
        </p:nvCxnSpPr>
        <p:spPr>
          <a:xfrm>
            <a:off x="2057400" y="2819400"/>
            <a:ext cx="2286000" cy="637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2514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7162006" y="2134394"/>
            <a:ext cx="611188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1400" y="15240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124200" y="49530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6553994" y="5410994"/>
            <a:ext cx="532606" cy="3802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86600" y="54102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Youngest  daughter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4400" y="4572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OLDEST son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05200" y="2590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I.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1400" y="4572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II.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lvl="0"/>
            <a:r>
              <a:rPr lang="en-US" dirty="0"/>
              <a:t>We can then mark offspring that </a:t>
            </a:r>
            <a:r>
              <a:rPr lang="en-US" b="1" u="sng" dirty="0"/>
              <a:t>exhibit </a:t>
            </a:r>
            <a:r>
              <a:rPr lang="en-US" dirty="0"/>
              <a:t>or </a:t>
            </a:r>
            <a:r>
              <a:rPr lang="en-US" b="1" u="sng" dirty="0"/>
              <a:t>DO NOT</a:t>
            </a:r>
            <a:r>
              <a:rPr lang="en-US" dirty="0"/>
              <a:t> exhibit certain characteristics, such as eye color.</a:t>
            </a:r>
          </a:p>
          <a:p>
            <a:r>
              <a:rPr lang="en-US" dirty="0"/>
              <a:t>Ex: The following pedigree shows family members with </a:t>
            </a:r>
            <a:r>
              <a:rPr lang="en-US" b="1" dirty="0">
                <a:solidFill>
                  <a:srgbClr val="0070C0"/>
                </a:solidFill>
              </a:rPr>
              <a:t>blue eye </a:t>
            </a:r>
            <a:r>
              <a:rPr lang="en-US" dirty="0"/>
              <a:t>color.</a:t>
            </a:r>
          </a:p>
          <a:p>
            <a:endParaRPr lang="en-US" dirty="0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657600" y="3352800"/>
            <a:ext cx="2895600" cy="2667000"/>
            <a:chOff x="1008" y="7200"/>
            <a:chExt cx="1440" cy="1451"/>
          </a:xfrm>
        </p:grpSpPr>
        <p:sp>
          <p:nvSpPr>
            <p:cNvPr id="3075" name="Oval 3"/>
            <p:cNvSpPr>
              <a:spLocks noChangeArrowheads="1"/>
            </p:cNvSpPr>
            <p:nvPr/>
          </p:nvSpPr>
          <p:spPr bwMode="auto">
            <a:xfrm>
              <a:off x="1008" y="7200"/>
              <a:ext cx="360" cy="3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2088" y="7211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1368" y="7391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1728" y="739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1908" y="8291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1368" y="7921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088" y="793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1368" y="793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1188" y="8291"/>
              <a:ext cx="360" cy="36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86000" y="3505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I.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5410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II.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667000"/>
            <a:ext cx="1371600" cy="13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4876800" cy="6477000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Brown eyes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/>
              <a:t>(B) are dominant over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 eyes.</a:t>
            </a:r>
            <a:r>
              <a:rPr lang="en-US" sz="3600" dirty="0" smtClean="0"/>
              <a:t> We can deduct the genotypes of some family members. Try to predict what the genotypes of the above family are for eye color.</a:t>
            </a:r>
            <a:endParaRPr lang="en-US" sz="3600" dirty="0"/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5715000" y="1752600"/>
            <a:ext cx="3170237" cy="3048000"/>
            <a:chOff x="1008" y="7200"/>
            <a:chExt cx="1440" cy="1451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auto">
            <a:xfrm>
              <a:off x="1008" y="7200"/>
              <a:ext cx="360" cy="3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2088" y="7211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1368" y="7391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1728" y="739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1908" y="8291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1368" y="7921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2088" y="793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1368" y="793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188" y="8291"/>
              <a:ext cx="360" cy="36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876800" y="1828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I.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4267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II.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078821"/>
            <a:ext cx="1828800" cy="18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0" y="0"/>
            <a:ext cx="5791200" cy="71628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3500" dirty="0" smtClean="0"/>
              <a:t>A. What </a:t>
            </a:r>
            <a:r>
              <a:rPr lang="en-US" sz="3500" dirty="0"/>
              <a:t>is the genotype of the mother? </a:t>
            </a:r>
            <a:endParaRPr lang="en-US" sz="3500" b="1" u="sng" dirty="0"/>
          </a:p>
          <a:p>
            <a:pPr lvl="0">
              <a:buNone/>
            </a:pPr>
            <a:r>
              <a:rPr lang="en-US" sz="3500" dirty="0" smtClean="0"/>
              <a:t>B. What </a:t>
            </a:r>
            <a:r>
              <a:rPr lang="en-US" sz="3500" dirty="0"/>
              <a:t>is the genotype of the son? </a:t>
            </a:r>
            <a:endParaRPr lang="en-US" sz="3500" b="1" u="sng" dirty="0"/>
          </a:p>
          <a:p>
            <a:pPr lvl="0">
              <a:buNone/>
            </a:pPr>
            <a:r>
              <a:rPr lang="en-US" sz="3500" dirty="0" smtClean="0"/>
              <a:t>C. Can </a:t>
            </a:r>
            <a:r>
              <a:rPr lang="en-US" sz="3500" dirty="0"/>
              <a:t>you deduce from the above information what the genotype of the father is? </a:t>
            </a:r>
            <a:endParaRPr lang="en-US" sz="3500" b="1" u="sng" dirty="0"/>
          </a:p>
          <a:p>
            <a:r>
              <a:rPr lang="en-US" sz="3500" dirty="0"/>
              <a:t>How do you know? </a:t>
            </a:r>
            <a:endParaRPr lang="en-US" sz="3500" b="1" u="sng" dirty="0"/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477000" y="533400"/>
            <a:ext cx="2438400" cy="2819400"/>
            <a:chOff x="1008" y="7200"/>
            <a:chExt cx="1440" cy="1451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auto">
            <a:xfrm>
              <a:off x="1008" y="7200"/>
              <a:ext cx="360" cy="3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088" y="7211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1368" y="7391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1728" y="739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1908" y="8291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368" y="7921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2088" y="793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1368" y="793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188" y="8291"/>
              <a:ext cx="360" cy="36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124200" y="609600"/>
            <a:ext cx="66556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u="sng" dirty="0" smtClean="0">
                <a:solidFill>
                  <a:srgbClr val="0070C0"/>
                </a:solidFill>
              </a:rPr>
              <a:t>bb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62200" y="1828800"/>
            <a:ext cx="66556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u="sng" dirty="0" smtClean="0">
                <a:solidFill>
                  <a:srgbClr val="0070C0"/>
                </a:solidFill>
              </a:rPr>
              <a:t>bb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71600" y="4038600"/>
            <a:ext cx="181902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u="sng" dirty="0" smtClean="0">
                <a:solidFill>
                  <a:srgbClr val="FF0000"/>
                </a:solidFill>
              </a:rPr>
              <a:t>Yes….</a:t>
            </a:r>
            <a:r>
              <a:rPr lang="en-US" sz="3500" b="1" u="sng" dirty="0" smtClean="0">
                <a:solidFill>
                  <a:schemeClr val="accent6">
                    <a:lumMod val="75000"/>
                  </a:schemeClr>
                </a:solidFill>
              </a:rPr>
              <a:t>Bb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49530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He must be heterozygous b/c  he has a son with blue eyes (recessive trait).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II.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0" y="533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I.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7675" y="5791200"/>
            <a:ext cx="1076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0198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Now let’s discuss the story of sickle-cell anemia. In Africa, there is a high incidence of malaria. Malaria is caused by a parasite that is transmitted by mosquitoes. The parasite feeds on the hemoglobin protein in red blood cells. </a:t>
            </a:r>
            <a:r>
              <a:rPr lang="en-US" i="1" u="sng" dirty="0"/>
              <a:t>If there is mutated strain of hemoglobin in the red blood cells, the parasite starves to death and dies.</a:t>
            </a:r>
            <a:r>
              <a:rPr lang="en-US" dirty="0"/>
              <a:t> The picture on the </a:t>
            </a:r>
            <a:r>
              <a:rPr lang="en-US" dirty="0" smtClean="0"/>
              <a:t>left </a:t>
            </a:r>
            <a:r>
              <a:rPr lang="en-US" dirty="0"/>
              <a:t>shows a </a:t>
            </a:r>
            <a:r>
              <a:rPr lang="en-US" dirty="0" smtClean="0"/>
              <a:t>sickle </a:t>
            </a:r>
            <a:r>
              <a:rPr lang="en-US" dirty="0"/>
              <a:t>red blood cell and the picture on the right show a normal red blood cell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7" name="Picture 3" descr="http://images.google.com/images?q=tbn:ebmpwaTOWA0J:carnegieinstitution.org/first_light_case/horn/lessons/images/red%2520blood%2520cells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105400" y="4696058"/>
            <a:ext cx="4038600" cy="216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873</Words>
  <Application>Microsoft Macintosh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Pedigrees</vt:lpstr>
      <vt:lpstr>Pedigrees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you construct a pedigree!</vt:lpstr>
      <vt:lpstr>Now you construct a pedigree!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Pedigrees</dc:title>
  <dc:creator> </dc:creator>
  <cp:lastModifiedBy>officeuser</cp:lastModifiedBy>
  <cp:revision>62</cp:revision>
  <dcterms:created xsi:type="dcterms:W3CDTF">2009-01-12T14:33:25Z</dcterms:created>
  <dcterms:modified xsi:type="dcterms:W3CDTF">2016-02-18T01:52:51Z</dcterms:modified>
</cp:coreProperties>
</file>